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66" r:id="rId3"/>
    <p:sldId id="265" r:id="rId4"/>
    <p:sldId id="259" r:id="rId5"/>
    <p:sldId id="260" r:id="rId6"/>
    <p:sldId id="261" r:id="rId7"/>
    <p:sldId id="267" r:id="rId8"/>
    <p:sldId id="262" r:id="rId9"/>
    <p:sldId id="263" r:id="rId1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5A59"/>
    <a:srgbClr val="FFDC6D"/>
    <a:srgbClr val="4B6C73"/>
    <a:srgbClr val="C9E265"/>
    <a:srgbClr val="C7D0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p:cViewPr varScale="1">
        <p:scale>
          <a:sx n="91" d="100"/>
          <a:sy n="91" d="100"/>
        </p:scale>
        <p:origin x="5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88A86-F6AF-4D68-AFB6-2A58C34E856B}" type="datetimeFigureOut">
              <a:rPr lang="es-ES" smtClean="0"/>
              <a:t>17/07/2020</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EFBA71-CD50-4B5E-9F7A-17BC88061113}" type="slidenum">
              <a:rPr lang="es-ES" smtClean="0"/>
              <a:t>‹Nº›</a:t>
            </a:fld>
            <a:endParaRPr lang="es-ES"/>
          </a:p>
        </p:txBody>
      </p:sp>
    </p:spTree>
    <p:extLst>
      <p:ext uri="{BB962C8B-B14F-4D97-AF65-F5344CB8AC3E}">
        <p14:creationId xmlns:p14="http://schemas.microsoft.com/office/powerpoint/2010/main" val="981071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g41e37b898a_0_68:notes"/>
          <p:cNvSpPr txBox="1">
            <a:spLocks noGrp="1"/>
          </p:cNvSpPr>
          <p:nvPr>
            <p:ph type="body" idx="1"/>
          </p:nvPr>
        </p:nvSpPr>
        <p:spPr>
          <a:xfrm>
            <a:off x="685819" y="4343480"/>
            <a:ext cx="5486700" cy="4114800"/>
          </a:xfrm>
          <a:prstGeom prst="rect">
            <a:avLst/>
          </a:prstGeom>
          <a:noFill/>
          <a:ln>
            <a:noFill/>
          </a:ln>
        </p:spPr>
        <p:txBody>
          <a:bodyPr spcFirstLastPara="1" wrap="square" lIns="81350" tIns="81350" rIns="81350" bIns="81350" anchor="t" anchorCtr="0">
            <a:noAutofit/>
          </a:bodyPr>
          <a:lstStyle/>
          <a:p>
            <a:pPr marL="0" marR="0" lvl="0" indent="0" algn="l" rtl="0">
              <a:spcBef>
                <a:spcPts val="0"/>
              </a:spcBef>
              <a:spcAft>
                <a:spcPts val="0"/>
              </a:spcAft>
              <a:buClr>
                <a:schemeClr val="dk1"/>
              </a:buClr>
              <a:buFont typeface="Calibri"/>
              <a:buNone/>
            </a:pPr>
            <a:endParaRPr sz="1100" b="0" i="0" u="none" strike="noStrike" cap="none">
              <a:solidFill>
                <a:schemeClr val="dk1"/>
              </a:solidFill>
              <a:latin typeface="Calibri"/>
              <a:ea typeface="Calibri"/>
              <a:cs typeface="Calibri"/>
              <a:sym typeface="Calibri"/>
            </a:endParaRPr>
          </a:p>
        </p:txBody>
      </p:sp>
      <p:sp>
        <p:nvSpPr>
          <p:cNvPr id="410" name="Google Shape;410;g41e37b898a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07501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g41e37b898a_0_68:notes"/>
          <p:cNvSpPr txBox="1">
            <a:spLocks noGrp="1"/>
          </p:cNvSpPr>
          <p:nvPr>
            <p:ph type="body" idx="1"/>
          </p:nvPr>
        </p:nvSpPr>
        <p:spPr>
          <a:xfrm>
            <a:off x="685819" y="4343480"/>
            <a:ext cx="5486700" cy="4114800"/>
          </a:xfrm>
          <a:prstGeom prst="rect">
            <a:avLst/>
          </a:prstGeom>
          <a:noFill/>
          <a:ln>
            <a:noFill/>
          </a:ln>
        </p:spPr>
        <p:txBody>
          <a:bodyPr spcFirstLastPara="1" wrap="square" lIns="81350" tIns="81350" rIns="81350" bIns="81350" anchor="t" anchorCtr="0">
            <a:noAutofit/>
          </a:bodyPr>
          <a:lstStyle/>
          <a:p>
            <a:pPr marL="0" marR="0" lvl="0" indent="0" algn="l" rtl="0">
              <a:spcBef>
                <a:spcPts val="0"/>
              </a:spcBef>
              <a:spcAft>
                <a:spcPts val="0"/>
              </a:spcAft>
              <a:buClr>
                <a:schemeClr val="dk1"/>
              </a:buClr>
              <a:buFont typeface="Calibri"/>
              <a:buNone/>
            </a:pPr>
            <a:endParaRPr sz="1100" b="0" i="0" u="none" strike="noStrike" cap="none">
              <a:solidFill>
                <a:schemeClr val="dk1"/>
              </a:solidFill>
              <a:latin typeface="Calibri"/>
              <a:ea typeface="Calibri"/>
              <a:cs typeface="Calibri"/>
              <a:sym typeface="Calibri"/>
            </a:endParaRPr>
          </a:p>
        </p:txBody>
      </p:sp>
      <p:sp>
        <p:nvSpPr>
          <p:cNvPr id="410" name="Google Shape;410;g41e37b898a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74716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A1DE09C5-2C89-4B6E-82C8-7A9B0F89F2B3}" type="datetimeFigureOut">
              <a:rPr lang="es-ES" smtClean="0"/>
              <a:t>17/07/2020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431855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1DE09C5-2C89-4B6E-82C8-7A9B0F89F2B3}" type="datetimeFigureOut">
              <a:rPr lang="es-ES" smtClean="0"/>
              <a:t>17/07/2020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2572972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1DE09C5-2C89-4B6E-82C8-7A9B0F89F2B3}" type="datetimeFigureOut">
              <a:rPr lang="es-ES" smtClean="0"/>
              <a:t>17/07/2020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3803344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1DE09C5-2C89-4B6E-82C8-7A9B0F89F2B3}" type="datetimeFigureOut">
              <a:rPr lang="es-ES" smtClean="0"/>
              <a:t>17/07/2020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1887030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A1DE09C5-2C89-4B6E-82C8-7A9B0F89F2B3}" type="datetimeFigureOut">
              <a:rPr lang="es-ES" smtClean="0"/>
              <a:t>17/07/2020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35745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A1DE09C5-2C89-4B6E-82C8-7A9B0F89F2B3}" type="datetimeFigureOut">
              <a:rPr lang="es-ES" smtClean="0"/>
              <a:t>17/07/2020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3337654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A1DE09C5-2C89-4B6E-82C8-7A9B0F89F2B3}" type="datetimeFigureOut">
              <a:rPr lang="es-ES" smtClean="0"/>
              <a:t>17/07/2020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4073265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A1DE09C5-2C89-4B6E-82C8-7A9B0F89F2B3}" type="datetimeFigureOut">
              <a:rPr lang="es-ES" smtClean="0"/>
              <a:t>17/07/2020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369792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Rectángulo 4"/>
          <p:cNvSpPr/>
          <p:nvPr userDrawn="1"/>
        </p:nvSpPr>
        <p:spPr>
          <a:xfrm>
            <a:off x="0" y="6354501"/>
            <a:ext cx="12192000" cy="503499"/>
          </a:xfrm>
          <a:prstGeom prst="rect">
            <a:avLst/>
          </a:prstGeom>
          <a:solidFill>
            <a:srgbClr val="C7D0D8"/>
          </a:solidFill>
          <a:ln>
            <a:solidFill>
              <a:srgbClr val="C7D0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7367" y="5742158"/>
            <a:ext cx="1874560" cy="1874560"/>
          </a:xfrm>
          <a:prstGeom prst="rect">
            <a:avLst/>
          </a:prstGeom>
        </p:spPr>
      </p:pic>
      <p:sp>
        <p:nvSpPr>
          <p:cNvPr id="7" name="CuadroTexto 6"/>
          <p:cNvSpPr txBox="1"/>
          <p:nvPr userDrawn="1"/>
        </p:nvSpPr>
        <p:spPr>
          <a:xfrm>
            <a:off x="9664861" y="6510161"/>
            <a:ext cx="2326511" cy="338554"/>
          </a:xfrm>
          <a:prstGeom prst="rect">
            <a:avLst/>
          </a:prstGeom>
          <a:noFill/>
        </p:spPr>
        <p:txBody>
          <a:bodyPr wrap="square" rtlCol="0">
            <a:spAutoFit/>
          </a:bodyPr>
          <a:lstStyle/>
          <a:p>
            <a:pPr algn="ctr"/>
            <a:r>
              <a:rPr lang="es-ES" sz="1600" b="1" dirty="0" smtClean="0">
                <a:solidFill>
                  <a:schemeClr val="bg1">
                    <a:lumMod val="50000"/>
                  </a:schemeClr>
                </a:solidFill>
                <a:latin typeface="Malgun Gothic Semilight" panose="020B0502040204020203" pitchFamily="34" charset="-128"/>
                <a:ea typeface="Malgun Gothic Semilight" panose="020B0502040204020203" pitchFamily="34" charset="-128"/>
                <a:cs typeface="Malgun Gothic Semilight" panose="020B0502040204020203" pitchFamily="34" charset="-128"/>
              </a:rPr>
              <a:t>www.robertofraga.es</a:t>
            </a:r>
            <a:endParaRPr lang="es-ES" sz="1600" b="1" dirty="0">
              <a:solidFill>
                <a:schemeClr val="bg1">
                  <a:lumMod val="50000"/>
                </a:schemeClr>
              </a:solidFill>
              <a:latin typeface="Malgun Gothic Semilight" panose="020B0502040204020203" pitchFamily="34" charset="-128"/>
              <a:ea typeface="Malgun Gothic Semilight" panose="020B0502040204020203" pitchFamily="34" charset="-128"/>
              <a:cs typeface="Malgun Gothic Semilight" panose="020B0502040204020203" pitchFamily="34" charset="-128"/>
            </a:endParaRPr>
          </a:p>
        </p:txBody>
      </p:sp>
    </p:spTree>
    <p:extLst>
      <p:ext uri="{BB962C8B-B14F-4D97-AF65-F5344CB8AC3E}">
        <p14:creationId xmlns:p14="http://schemas.microsoft.com/office/powerpoint/2010/main" val="2651821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1DE09C5-2C89-4B6E-82C8-7A9B0F89F2B3}" type="datetimeFigureOut">
              <a:rPr lang="es-ES" smtClean="0"/>
              <a:t>17/07/2020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2539435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1DE09C5-2C89-4B6E-82C8-7A9B0F89F2B3}" type="datetimeFigureOut">
              <a:rPr lang="es-ES" smtClean="0"/>
              <a:t>17/07/2020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20A402-8022-4F46-9BF1-ABCBD48D726F}" type="slidenum">
              <a:rPr lang="es-ES" smtClean="0"/>
              <a:t>‹Nº›</a:t>
            </a:fld>
            <a:endParaRPr lang="es-ES"/>
          </a:p>
        </p:txBody>
      </p:sp>
    </p:spTree>
    <p:extLst>
      <p:ext uri="{BB962C8B-B14F-4D97-AF65-F5344CB8AC3E}">
        <p14:creationId xmlns:p14="http://schemas.microsoft.com/office/powerpoint/2010/main" val="3311299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E09C5-2C89-4B6E-82C8-7A9B0F89F2B3}" type="datetimeFigureOut">
              <a:rPr lang="es-ES" smtClean="0"/>
              <a:t>17/07/2020</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0A402-8022-4F46-9BF1-ABCBD48D726F}" type="slidenum">
              <a:rPr lang="es-ES" smtClean="0"/>
              <a:t>‹Nº›</a:t>
            </a:fld>
            <a:endParaRPr lang="es-ES"/>
          </a:p>
        </p:txBody>
      </p:sp>
    </p:spTree>
    <p:extLst>
      <p:ext uri="{BB962C8B-B14F-4D97-AF65-F5344CB8AC3E}">
        <p14:creationId xmlns:p14="http://schemas.microsoft.com/office/powerpoint/2010/main" val="78544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9E265"/>
        </a:solidFill>
        <a:effectLst/>
      </p:bgPr>
    </p:bg>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3300" y="1128648"/>
            <a:ext cx="8018249" cy="5372227"/>
          </a:xfrm>
          <a:prstGeom prst="rect">
            <a:avLst/>
          </a:prstGeom>
        </p:spPr>
      </p:pic>
      <p:sp>
        <p:nvSpPr>
          <p:cNvPr id="3" name="CuadroTexto 2"/>
          <p:cNvSpPr txBox="1"/>
          <p:nvPr/>
        </p:nvSpPr>
        <p:spPr>
          <a:xfrm>
            <a:off x="3334479" y="934696"/>
            <a:ext cx="5475890" cy="369332"/>
          </a:xfrm>
          <a:prstGeom prst="rect">
            <a:avLst/>
          </a:prstGeom>
          <a:noFill/>
        </p:spPr>
        <p:txBody>
          <a:bodyPr wrap="square" rtlCol="0">
            <a:spAutoFit/>
          </a:bodyPr>
          <a:lstStyle/>
          <a:p>
            <a:pPr algn="ctr"/>
            <a:r>
              <a:rPr lang="es-ES" b="1" dirty="0" smtClean="0"/>
              <a:t>PLANTILLA PARA CREAR A TU BUYER PERSONA</a:t>
            </a:r>
            <a:endParaRPr lang="es-ES" b="1" dirty="0"/>
          </a:p>
        </p:txBody>
      </p:sp>
    </p:spTree>
    <p:extLst>
      <p:ext uri="{BB962C8B-B14F-4D97-AF65-F5344CB8AC3E}">
        <p14:creationId xmlns:p14="http://schemas.microsoft.com/office/powerpoint/2010/main" val="4270507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34"/>
          <p:cNvSpPr/>
          <p:nvPr/>
        </p:nvSpPr>
        <p:spPr>
          <a:xfrm>
            <a:off x="432223" y="710027"/>
            <a:ext cx="5390800" cy="358800"/>
          </a:xfrm>
          <a:prstGeom prst="rect">
            <a:avLst/>
          </a:prstGeom>
          <a:solidFill>
            <a:srgbClr val="E0E0E0"/>
          </a:solidFill>
          <a:ln>
            <a:noFill/>
          </a:ln>
        </p:spPr>
        <p:txBody>
          <a:bodyPr spcFirstLastPara="1" wrap="square" lIns="105600" tIns="52800" rIns="105600" bIns="52800"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Tx/>
              <a:buFontTx/>
              <a:buNone/>
              <a:tabLst/>
              <a:defRPr/>
            </a:pPr>
            <a:endParaRPr kumimoji="0" sz="2133" b="0" i="0" u="none" strike="noStrike" kern="1200" cap="none" spc="0" normalizeH="0" baseline="0" noProof="0">
              <a:ln>
                <a:noFill/>
              </a:ln>
              <a:solidFill>
                <a:srgbClr val="3F3F3F"/>
              </a:solidFill>
              <a:effectLst/>
              <a:uLnTx/>
              <a:uFillTx/>
              <a:latin typeface="Calibri"/>
              <a:ea typeface="Calibri"/>
              <a:cs typeface="Calibri"/>
              <a:sym typeface="Calibri"/>
            </a:endParaRPr>
          </a:p>
        </p:txBody>
      </p:sp>
      <p:sp>
        <p:nvSpPr>
          <p:cNvPr id="413" name="Google Shape;413;p34"/>
          <p:cNvSpPr/>
          <p:nvPr/>
        </p:nvSpPr>
        <p:spPr>
          <a:xfrm>
            <a:off x="6433892" y="710027"/>
            <a:ext cx="5116800" cy="358800"/>
          </a:xfrm>
          <a:prstGeom prst="rect">
            <a:avLst/>
          </a:prstGeom>
          <a:solidFill>
            <a:srgbClr val="E0E0E0"/>
          </a:solidFill>
          <a:ln>
            <a:noFill/>
          </a:ln>
        </p:spPr>
        <p:txBody>
          <a:bodyPr spcFirstLastPara="1" wrap="square" lIns="105600" tIns="52800" rIns="105600" bIns="52800"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Tx/>
              <a:buFontTx/>
              <a:buNone/>
              <a:tabLst/>
              <a:defRPr/>
            </a:pPr>
            <a:endParaRPr kumimoji="0" sz="2133" b="0" i="0" u="none" strike="noStrike" kern="1200" cap="none" spc="0" normalizeH="0" baseline="0" noProof="0">
              <a:ln>
                <a:noFill/>
              </a:ln>
              <a:solidFill>
                <a:srgbClr val="3F3F3F"/>
              </a:solidFill>
              <a:effectLst/>
              <a:uLnTx/>
              <a:uFillTx/>
              <a:latin typeface="Calibri"/>
              <a:ea typeface="Calibri"/>
              <a:cs typeface="Calibri"/>
              <a:sym typeface="Calibri"/>
            </a:endParaRPr>
          </a:p>
        </p:txBody>
      </p:sp>
      <p:sp>
        <p:nvSpPr>
          <p:cNvPr id="419" name="Google Shape;419;p34"/>
          <p:cNvSpPr txBox="1">
            <a:spLocks noGrp="1"/>
          </p:cNvSpPr>
          <p:nvPr>
            <p:ph type="sldNum" sz="quarter" idx="4294967295"/>
          </p:nvPr>
        </p:nvSpPr>
        <p:spPr>
          <a:prstGeom prst="rect">
            <a:avLst/>
          </a:prstGeom>
          <a:noFill/>
          <a:ln>
            <a:noFill/>
          </a:ln>
        </p:spPr>
        <p:txBody>
          <a:bodyPr spcFirstLastPara="1" vert="horz" wrap="square" lIns="111433" tIns="111433" rIns="111433" bIns="111433" rtlCol="0" anchor="ctr" anchorCtr="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18" name="Google Shape;418;p34"/>
          <p:cNvSpPr txBox="1">
            <a:spLocks noGrp="1"/>
          </p:cNvSpPr>
          <p:nvPr>
            <p:ph type="title" idx="4294967295"/>
          </p:nvPr>
        </p:nvSpPr>
        <p:spPr>
          <a:xfrm>
            <a:off x="1911539" y="241684"/>
            <a:ext cx="8185041" cy="283834"/>
          </a:xfrm>
          <a:prstGeom prst="rect">
            <a:avLst/>
          </a:prstGeom>
          <a:noFill/>
          <a:ln>
            <a:noFill/>
          </a:ln>
        </p:spPr>
        <p:txBody>
          <a:bodyPr spcFirstLastPara="1" vert="horz" wrap="square" lIns="97133" tIns="97133" rIns="97133" bIns="97133" rtlCol="0" anchor="ctr" anchorCtr="0">
            <a:noAutofit/>
          </a:bodyPr>
          <a:lstStyle/>
          <a:p>
            <a:pPr algn="ctr">
              <a:lnSpc>
                <a:spcPct val="100000"/>
              </a:lnSpc>
              <a:buClr>
                <a:srgbClr val="00313C"/>
              </a:buClr>
            </a:pPr>
            <a:r>
              <a:rPr lang="es" sz="2000" dirty="0">
                <a:solidFill>
                  <a:srgbClr val="4B6C73"/>
                </a:solidFill>
                <a:latin typeface="Arial" panose="020B0604020202020204" pitchFamily="34" charset="0"/>
                <a:cs typeface="Arial" panose="020B0604020202020204" pitchFamily="34" charset="0"/>
              </a:rPr>
              <a:t>CONSEJOS </a:t>
            </a:r>
            <a:r>
              <a:rPr lang="es" sz="2000" dirty="0" smtClean="0">
                <a:solidFill>
                  <a:srgbClr val="4B6C73"/>
                </a:solidFill>
                <a:latin typeface="Arial" panose="020B0604020202020204" pitchFamily="34" charset="0"/>
                <a:cs typeface="Arial" panose="020B0604020202020204" pitchFamily="34" charset="0"/>
              </a:rPr>
              <a:t>PARA DEFINIR A TU BUYER PERSONA</a:t>
            </a:r>
            <a:endParaRPr sz="2000" dirty="0">
              <a:solidFill>
                <a:srgbClr val="4B6C73"/>
              </a:solidFill>
              <a:latin typeface="Arial" panose="020B0604020202020204" pitchFamily="34" charset="0"/>
              <a:cs typeface="Arial" panose="020B0604020202020204" pitchFamily="34" charset="0"/>
            </a:endParaRPr>
          </a:p>
        </p:txBody>
      </p:sp>
      <p:sp>
        <p:nvSpPr>
          <p:cNvPr id="3" name="CuadroTexto 2"/>
          <p:cNvSpPr txBox="1"/>
          <p:nvPr/>
        </p:nvSpPr>
        <p:spPr>
          <a:xfrm>
            <a:off x="6393163" y="1355976"/>
            <a:ext cx="5198257" cy="4708981"/>
          </a:xfrm>
          <a:prstGeom prst="rect">
            <a:avLst/>
          </a:prstGeom>
          <a:noFill/>
        </p:spPr>
        <p:txBody>
          <a:bodyPr wrap="square" rtlCol="0">
            <a:spAutoFit/>
          </a:bodyPr>
          <a:lstStyle/>
          <a:p>
            <a:pPr algn="just"/>
            <a:r>
              <a:rPr lang="es-ES" sz="1200" b="1" dirty="0" smtClean="0"/>
              <a:t>¿Quién es?: </a:t>
            </a:r>
            <a:r>
              <a:rPr lang="es-ES" sz="1200" dirty="0" smtClean="0"/>
              <a:t>en este punto deberás formular un perfil ficticio de cliente pero que al mismo tiempo sea lo más real posible a ese cliente objetivo que tienes en mente.</a:t>
            </a:r>
          </a:p>
          <a:p>
            <a:pPr algn="just"/>
            <a:endParaRPr lang="es-ES" sz="1200" dirty="0" smtClean="0"/>
          </a:p>
          <a:p>
            <a:pPr marL="171450" indent="-171450" algn="just">
              <a:buFontTx/>
              <a:buChar char="-"/>
            </a:pPr>
            <a:r>
              <a:rPr lang="es-ES" sz="1200" dirty="0" smtClean="0"/>
              <a:t>Dale un nombre aunque sea ficticio</a:t>
            </a:r>
          </a:p>
          <a:p>
            <a:pPr marL="171450" indent="-171450" algn="just">
              <a:buFontTx/>
              <a:buChar char="-"/>
            </a:pPr>
            <a:r>
              <a:rPr lang="es-ES" sz="1200" dirty="0" smtClean="0"/>
              <a:t>Crea un perfil general sobre su trabajo o su historia familiar entre otros</a:t>
            </a:r>
          </a:p>
          <a:p>
            <a:pPr marL="171450" indent="-171450" algn="just">
              <a:buFontTx/>
              <a:buChar char="-"/>
            </a:pPr>
            <a:r>
              <a:rPr lang="es-ES" sz="1200" dirty="0" smtClean="0"/>
              <a:t>Indica qué edad tiene, cuál es su salario medio, su género y dónde vive</a:t>
            </a:r>
          </a:p>
          <a:p>
            <a:pPr marL="171450" indent="-171450" algn="just">
              <a:buFontTx/>
              <a:buChar char="-"/>
            </a:pPr>
            <a:r>
              <a:rPr lang="es-ES" sz="1200" dirty="0" smtClean="0"/>
              <a:t>Describe cuáles son sus intereses personales y profesionales</a:t>
            </a:r>
          </a:p>
          <a:p>
            <a:pPr marL="171450" indent="-171450" algn="just">
              <a:buFontTx/>
              <a:buChar char="-"/>
            </a:pPr>
            <a:r>
              <a:rPr lang="es-ES" sz="1200" dirty="0" smtClean="0"/>
              <a:t>Describe los aspectos que lo identifican como persona y cuáles son sus objetivos a corto y medio plazo</a:t>
            </a:r>
          </a:p>
          <a:p>
            <a:pPr algn="just"/>
            <a:endParaRPr lang="es-ES" sz="1200" dirty="0" smtClean="0"/>
          </a:p>
          <a:p>
            <a:pPr algn="just"/>
            <a:r>
              <a:rPr lang="es-ES" sz="1200" b="1" dirty="0" smtClean="0"/>
              <a:t>¿Qué:</a:t>
            </a:r>
            <a:r>
              <a:rPr lang="es-ES" sz="1200" dirty="0" smtClean="0"/>
              <a:t> debes de intentar responder a las preguntas de ¿qué le motiva? Y ¿qué le desmotiva?</a:t>
            </a:r>
          </a:p>
          <a:p>
            <a:pPr algn="just"/>
            <a:endParaRPr lang="es-ES" sz="1200" dirty="0" smtClean="0"/>
          </a:p>
          <a:p>
            <a:pPr algn="just"/>
            <a:r>
              <a:rPr lang="es-ES" sz="1200" b="1" dirty="0" smtClean="0"/>
              <a:t>¿Por qué?:</a:t>
            </a:r>
            <a:r>
              <a:rPr lang="es-ES" sz="1200" dirty="0" smtClean="0"/>
              <a:t> intenta validar las motivaciones y desmotivaciones con una persona real que entre dentro del perfil de buyer persona que estas construyendo. Si no tienes la oportunidad de hacerlo, intenta plantear tu cuál es la razón de dichas motivaciones y frustraciones.</a:t>
            </a:r>
          </a:p>
          <a:p>
            <a:pPr algn="just"/>
            <a:endParaRPr lang="es-ES" sz="1200" dirty="0" smtClean="0"/>
          </a:p>
          <a:p>
            <a:pPr algn="just"/>
            <a:r>
              <a:rPr lang="es-ES" sz="1200" b="1" dirty="0" smtClean="0"/>
              <a:t>¿Cómo?: </a:t>
            </a:r>
            <a:r>
              <a:rPr lang="es-ES" sz="1200" dirty="0" smtClean="0"/>
              <a:t>una </a:t>
            </a:r>
            <a:r>
              <a:rPr lang="es-ES" sz="1200" dirty="0"/>
              <a:t>vez </a:t>
            </a:r>
            <a:r>
              <a:rPr lang="es-ES" sz="1200" dirty="0" smtClean="0"/>
              <a:t>terminado </a:t>
            </a:r>
            <a:r>
              <a:rPr lang="es-ES" sz="1200" dirty="0"/>
              <a:t>de diseñar </a:t>
            </a:r>
            <a:r>
              <a:rPr lang="es-ES" sz="1200" dirty="0" smtClean="0"/>
              <a:t>el perfil de buyer, deberás definir el mensaje que utilizarás para llegar a el.</a:t>
            </a:r>
          </a:p>
          <a:p>
            <a:pPr algn="just"/>
            <a:endParaRPr lang="es-ES" sz="1200" dirty="0" smtClean="0"/>
          </a:p>
          <a:p>
            <a:pPr marL="171450" indent="-171450" algn="just">
              <a:buFontTx/>
              <a:buChar char="-"/>
            </a:pPr>
            <a:r>
              <a:rPr lang="es-ES" sz="1200" dirty="0" smtClean="0"/>
              <a:t>Mensaje de marketing: ¿cómo vas a describir tu producto o servicio a esta persona para que perciba el valor que le ofrece?</a:t>
            </a:r>
          </a:p>
          <a:p>
            <a:pPr marL="171450" indent="-171450" algn="just">
              <a:buFontTx/>
              <a:buChar char="-"/>
            </a:pPr>
            <a:r>
              <a:rPr lang="es-ES" sz="1200" dirty="0" smtClean="0"/>
              <a:t>Mensaje de ventas: ¿cómo le venderás tu producto o servicio?</a:t>
            </a:r>
            <a:endParaRPr lang="es-ES" sz="1200" dirty="0"/>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982" y="1068827"/>
            <a:ext cx="5283281" cy="5283281"/>
          </a:xfrm>
          <a:prstGeom prst="rect">
            <a:avLst/>
          </a:prstGeom>
        </p:spPr>
      </p:pic>
      <p:sp>
        <p:nvSpPr>
          <p:cNvPr id="5" name="Rectángulo 4"/>
          <p:cNvSpPr/>
          <p:nvPr/>
        </p:nvSpPr>
        <p:spPr>
          <a:xfrm>
            <a:off x="1442537" y="704761"/>
            <a:ext cx="3189912" cy="369332"/>
          </a:xfrm>
          <a:prstGeom prst="rect">
            <a:avLst/>
          </a:prstGeom>
        </p:spPr>
        <p:txBody>
          <a:bodyPr wrap="none">
            <a:spAutoFit/>
          </a:bodyPr>
          <a:lstStyle/>
          <a:p>
            <a:pPr lvl="0" algn="ctr" defTabSz="457200">
              <a:buClr>
                <a:srgbClr val="3F3F3F"/>
              </a:buClr>
              <a:defRPr/>
            </a:pPr>
            <a:r>
              <a:rPr lang="es-ES" dirty="0">
                <a:solidFill>
                  <a:srgbClr val="C65A59"/>
                </a:solidFill>
                <a:latin typeface="Arial" panose="020B0604020202020204" pitchFamily="34" charset="0"/>
                <a:ea typeface="Titillium Web"/>
                <a:cs typeface="Arial" panose="020B0604020202020204" pitchFamily="34" charset="0"/>
                <a:sym typeface="Titillium Web"/>
              </a:rPr>
              <a:t>4</a:t>
            </a:r>
            <a:r>
              <a:rPr lang="es-ES" dirty="0" smtClean="0">
                <a:solidFill>
                  <a:srgbClr val="C65A59"/>
                </a:solidFill>
                <a:latin typeface="Arial" panose="020B0604020202020204" pitchFamily="34" charset="0"/>
                <a:ea typeface="Titillium Web"/>
                <a:cs typeface="Arial" panose="020B0604020202020204" pitchFamily="34" charset="0"/>
                <a:sym typeface="Titillium Web"/>
              </a:rPr>
              <a:t> FACTORES PRINCIPALES</a:t>
            </a:r>
            <a:endParaRPr lang="es-ES" dirty="0">
              <a:solidFill>
                <a:srgbClr val="C65A59"/>
              </a:solidFill>
              <a:latin typeface="Arial" panose="020B0604020202020204" pitchFamily="34" charset="0"/>
              <a:ea typeface="Titillium Web"/>
              <a:cs typeface="Arial" panose="020B0604020202020204" pitchFamily="34" charset="0"/>
              <a:sym typeface="Titillium Web"/>
            </a:endParaRPr>
          </a:p>
        </p:txBody>
      </p:sp>
      <p:sp>
        <p:nvSpPr>
          <p:cNvPr id="14" name="Rectángulo 13"/>
          <p:cNvSpPr/>
          <p:nvPr/>
        </p:nvSpPr>
        <p:spPr>
          <a:xfrm>
            <a:off x="7025413" y="704761"/>
            <a:ext cx="4373826" cy="369332"/>
          </a:xfrm>
          <a:prstGeom prst="rect">
            <a:avLst/>
          </a:prstGeom>
        </p:spPr>
        <p:txBody>
          <a:bodyPr wrap="none">
            <a:spAutoFit/>
          </a:bodyPr>
          <a:lstStyle/>
          <a:p>
            <a:pPr lvl="0" algn="ctr" defTabSz="457200">
              <a:buClr>
                <a:srgbClr val="3F3F3F"/>
              </a:buClr>
              <a:defRPr/>
            </a:pPr>
            <a:r>
              <a:rPr lang="es-ES" dirty="0" smtClean="0">
                <a:solidFill>
                  <a:srgbClr val="C65A59"/>
                </a:solidFill>
                <a:latin typeface="Arial" panose="020B0604020202020204" pitchFamily="34" charset="0"/>
                <a:ea typeface="Titillium Web"/>
                <a:cs typeface="Arial" panose="020B0604020202020204" pitchFamily="34" charset="0"/>
                <a:sym typeface="Titillium Web"/>
              </a:rPr>
              <a:t>PREGUNTAS QUE DEBES FORMULAR</a:t>
            </a:r>
            <a:endParaRPr lang="es-ES" dirty="0">
              <a:solidFill>
                <a:srgbClr val="C65A59"/>
              </a:solidFill>
              <a:latin typeface="Arial" panose="020B0604020202020204" pitchFamily="34" charset="0"/>
              <a:ea typeface="Titillium Web"/>
              <a:cs typeface="Arial" panose="020B0604020202020204" pitchFamily="34" charset="0"/>
              <a:sym typeface="Titillium Web"/>
            </a:endParaRPr>
          </a:p>
        </p:txBody>
      </p:sp>
    </p:spTree>
    <p:extLst>
      <p:ext uri="{BB962C8B-B14F-4D97-AF65-F5344CB8AC3E}">
        <p14:creationId xmlns:p14="http://schemas.microsoft.com/office/powerpoint/2010/main" val="428109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34"/>
          <p:cNvSpPr/>
          <p:nvPr/>
        </p:nvSpPr>
        <p:spPr>
          <a:xfrm>
            <a:off x="434400" y="662043"/>
            <a:ext cx="5390800" cy="358800"/>
          </a:xfrm>
          <a:prstGeom prst="rect">
            <a:avLst/>
          </a:prstGeom>
          <a:solidFill>
            <a:srgbClr val="E0E0E0"/>
          </a:solidFill>
          <a:ln>
            <a:noFill/>
          </a:ln>
        </p:spPr>
        <p:txBody>
          <a:bodyPr spcFirstLastPara="1" wrap="square" lIns="105600" tIns="52800" rIns="105600" bIns="52800"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Tx/>
              <a:buFontTx/>
              <a:buNone/>
              <a:tabLst/>
              <a:defRPr/>
            </a:pPr>
            <a:endParaRPr kumimoji="0" sz="2133" b="0" i="0" u="none" strike="noStrike" kern="1200" cap="none" spc="0" normalizeH="0" baseline="0" noProof="0">
              <a:ln>
                <a:noFill/>
              </a:ln>
              <a:solidFill>
                <a:srgbClr val="3F3F3F"/>
              </a:solidFill>
              <a:effectLst/>
              <a:uLnTx/>
              <a:uFillTx/>
              <a:latin typeface="Calibri"/>
              <a:ea typeface="Calibri"/>
              <a:cs typeface="Calibri"/>
              <a:sym typeface="Calibri"/>
            </a:endParaRPr>
          </a:p>
        </p:txBody>
      </p:sp>
      <p:sp>
        <p:nvSpPr>
          <p:cNvPr id="413" name="Google Shape;413;p34"/>
          <p:cNvSpPr/>
          <p:nvPr/>
        </p:nvSpPr>
        <p:spPr>
          <a:xfrm>
            <a:off x="6436069" y="662043"/>
            <a:ext cx="5116800" cy="358800"/>
          </a:xfrm>
          <a:prstGeom prst="rect">
            <a:avLst/>
          </a:prstGeom>
          <a:solidFill>
            <a:srgbClr val="E0E0E0"/>
          </a:solidFill>
          <a:ln>
            <a:noFill/>
          </a:ln>
        </p:spPr>
        <p:txBody>
          <a:bodyPr spcFirstLastPara="1" wrap="square" lIns="105600" tIns="52800" rIns="105600" bIns="52800"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Tx/>
              <a:buFontTx/>
              <a:buNone/>
              <a:tabLst/>
              <a:defRPr/>
            </a:pPr>
            <a:endParaRPr kumimoji="0" sz="2133" b="0" i="0" u="none" strike="noStrike" kern="1200" cap="none" spc="0" normalizeH="0" baseline="0" noProof="0">
              <a:ln>
                <a:noFill/>
              </a:ln>
              <a:solidFill>
                <a:srgbClr val="3F3F3F"/>
              </a:solidFill>
              <a:effectLst/>
              <a:uLnTx/>
              <a:uFillTx/>
              <a:latin typeface="Calibri"/>
              <a:ea typeface="Calibri"/>
              <a:cs typeface="Calibri"/>
              <a:sym typeface="Calibri"/>
            </a:endParaRPr>
          </a:p>
        </p:txBody>
      </p:sp>
      <p:sp>
        <p:nvSpPr>
          <p:cNvPr id="416" name="Google Shape;416;p34"/>
          <p:cNvSpPr txBox="1"/>
          <p:nvPr/>
        </p:nvSpPr>
        <p:spPr>
          <a:xfrm>
            <a:off x="434400" y="1177690"/>
            <a:ext cx="5390800" cy="4875200"/>
          </a:xfrm>
          <a:prstGeom prst="rect">
            <a:avLst/>
          </a:prstGeom>
          <a:noFill/>
          <a:ln>
            <a:noFill/>
          </a:ln>
        </p:spPr>
        <p:txBody>
          <a:bodyPr spcFirstLastPara="1" wrap="square" lIns="105600" tIns="52800" rIns="105600" bIns="52800" anchor="t" anchorCtr="0">
            <a:noAutofit/>
          </a:bodyPr>
          <a:lstStyle/>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kumimoji="0" lang="es-ES" sz="1400" b="0" i="0" u="none" strike="noStrike" kern="1200" cap="none" spc="0" normalizeH="0" baseline="0" noProof="0" dirty="0" smtClean="0">
                <a:ln>
                  <a:noFill/>
                </a:ln>
                <a:solidFill>
                  <a:prstClr val="black"/>
                </a:solidFill>
                <a:effectLst/>
                <a:uLnTx/>
                <a:uFillTx/>
                <a:ea typeface="Titillium Web"/>
                <a:cs typeface="Titillium Web"/>
                <a:sym typeface="Titillium Web"/>
              </a:rPr>
              <a:t>Si deseas realizar un arquetipo de cliente o un buyer persona lo más completo y realista posible, te recomiendo que bases este perfil en el de clientes lo más ajustados a la realidad que</a:t>
            </a: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 te sea posible.</a:t>
            </a: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endPar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endParaRP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lang="es-ES" sz="1400" dirty="0">
                <a:solidFill>
                  <a:prstClr val="black"/>
                </a:solidFill>
                <a:ea typeface="Titillium Web"/>
                <a:cs typeface="Titillium Web"/>
                <a:sym typeface="Titillium Web"/>
              </a:rPr>
              <a:t>Para </a:t>
            </a:r>
            <a:r>
              <a:rPr lang="es-ES" sz="1400" dirty="0" smtClean="0">
                <a:solidFill>
                  <a:prstClr val="black"/>
                </a:solidFill>
                <a:ea typeface="Titillium Web"/>
                <a:cs typeface="Titillium Web"/>
                <a:sym typeface="Titillium Web"/>
              </a:rPr>
              <a:t>ello, puedes utilizar ciertas técnicas como las que te indico a continuación:</a:t>
            </a: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endParaRPr lang="es-ES" sz="1400" dirty="0">
              <a:solidFill>
                <a:prstClr val="black"/>
              </a:solidFill>
              <a:ea typeface="Titillium Web"/>
              <a:cs typeface="Titillium Web"/>
              <a:sym typeface="Titillium Web"/>
            </a:endParaRP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lang="es-ES" sz="1400" b="1" dirty="0" smtClean="0">
                <a:solidFill>
                  <a:prstClr val="black"/>
                </a:solidFill>
                <a:ea typeface="Titillium Web"/>
                <a:cs typeface="Titillium Web"/>
                <a:sym typeface="Titillium Web"/>
              </a:rPr>
              <a:t>Entrevistas a clientes reales o actuales:</a:t>
            </a:r>
            <a:r>
              <a:rPr lang="es-ES" sz="1400" dirty="0" smtClean="0">
                <a:solidFill>
                  <a:prstClr val="black"/>
                </a:solidFill>
                <a:ea typeface="Titillium Web"/>
                <a:cs typeface="Titillium Web"/>
                <a:sym typeface="Titillium Web"/>
              </a:rPr>
              <a:t> si ya tienes clientes que utilicen alguno de tus servicios o productos, ellos son la mejor representación de tu público objetivo. </a:t>
            </a:r>
            <a:endParaRPr lang="es-ES" sz="1400" dirty="0">
              <a:solidFill>
                <a:prstClr val="black"/>
              </a:solidFill>
              <a:ea typeface="Titillium Web"/>
              <a:cs typeface="Titillium Web"/>
              <a:sym typeface="Titillium Web"/>
            </a:endParaRP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endParaRPr lang="es-ES" sz="1400" dirty="0" smtClean="0">
              <a:solidFill>
                <a:prstClr val="black"/>
              </a:solidFill>
              <a:ea typeface="Titillium Web"/>
              <a:cs typeface="Titillium Web"/>
              <a:sym typeface="Titillium Web"/>
            </a:endParaRP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lang="es-ES" sz="1400" b="1" dirty="0" smtClean="0">
                <a:solidFill>
                  <a:prstClr val="black"/>
                </a:solidFill>
                <a:ea typeface="Titillium Web"/>
                <a:cs typeface="Titillium Web"/>
                <a:sym typeface="Titillium Web"/>
              </a:rPr>
              <a:t>Leads potenciales: </a:t>
            </a:r>
            <a:r>
              <a:rPr lang="es-ES" sz="1400" dirty="0" smtClean="0">
                <a:solidFill>
                  <a:prstClr val="black"/>
                </a:solidFill>
                <a:ea typeface="Titillium Web"/>
                <a:cs typeface="Titillium Web"/>
                <a:sym typeface="Titillium Web"/>
              </a:rPr>
              <a:t>otra opción interesante es crear una web o una landing para la conversión a lead de clientes potenciales con el fin de poder analizar su perfil antes del lanzamiento del producto o servicio, puedes ofrecer un incentivo a modo de descuento o similar cuando el producto se lance a cambio de una pequeña conversación con ellos.</a:t>
            </a: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endParaRPr lang="es-ES" sz="1400" dirty="0">
              <a:solidFill>
                <a:prstClr val="black"/>
              </a:solidFill>
              <a:ea typeface="Titillium Web"/>
              <a:cs typeface="Titillium Web"/>
              <a:sym typeface="Titillium Web"/>
            </a:endParaRP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lang="es-ES" sz="1400" b="1" dirty="0" err="1" smtClean="0">
                <a:solidFill>
                  <a:prstClr val="black"/>
                </a:solidFill>
                <a:ea typeface="Titillium Web"/>
                <a:cs typeface="Titillium Web"/>
                <a:sym typeface="Titillium Web"/>
              </a:rPr>
              <a:t>Focus</a:t>
            </a:r>
            <a:r>
              <a:rPr lang="es-ES" sz="1400" b="1" dirty="0" smtClean="0">
                <a:solidFill>
                  <a:prstClr val="black"/>
                </a:solidFill>
                <a:ea typeface="Titillium Web"/>
                <a:cs typeface="Titillium Web"/>
                <a:sym typeface="Titillium Web"/>
              </a:rPr>
              <a:t> </a:t>
            </a:r>
            <a:r>
              <a:rPr lang="es-ES" sz="1400" b="1" dirty="0" err="1" smtClean="0">
                <a:solidFill>
                  <a:prstClr val="black"/>
                </a:solidFill>
                <a:ea typeface="Titillium Web"/>
                <a:cs typeface="Titillium Web"/>
                <a:sym typeface="Titillium Web"/>
              </a:rPr>
              <a:t>group</a:t>
            </a:r>
            <a:r>
              <a:rPr lang="es-ES" sz="1400" b="1" dirty="0" smtClean="0">
                <a:solidFill>
                  <a:prstClr val="black"/>
                </a:solidFill>
                <a:ea typeface="Titillium Web"/>
                <a:cs typeface="Titillium Web"/>
                <a:sym typeface="Titillium Web"/>
              </a:rPr>
              <a:t>: </a:t>
            </a:r>
            <a:r>
              <a:rPr lang="es-ES" sz="1400" dirty="0" smtClean="0">
                <a:solidFill>
                  <a:prstClr val="black"/>
                </a:solidFill>
                <a:ea typeface="Titillium Web"/>
                <a:cs typeface="Titillium Web"/>
                <a:sym typeface="Titillium Web"/>
              </a:rPr>
              <a:t>una entrevista con personas que pertenecen a tu target objetivo es el más sencillo de los métodos. Identifica a personas de tu entorno que concuerdan con el buyer que tienes en mente y haz las preguntas adecuadas para obtener información valiosa. </a:t>
            </a:r>
            <a:endParaRPr sz="1400" dirty="0">
              <a:solidFill>
                <a:prstClr val="black"/>
              </a:solidFill>
              <a:ea typeface="Titillium Web"/>
              <a:cs typeface="Titillium Web"/>
              <a:sym typeface="Titillium Web"/>
            </a:endParaRPr>
          </a:p>
        </p:txBody>
      </p:sp>
      <p:sp>
        <p:nvSpPr>
          <p:cNvPr id="417" name="Google Shape;417;p34"/>
          <p:cNvSpPr txBox="1"/>
          <p:nvPr/>
        </p:nvSpPr>
        <p:spPr>
          <a:xfrm>
            <a:off x="6430000" y="1177690"/>
            <a:ext cx="5122869" cy="4875200"/>
          </a:xfrm>
          <a:prstGeom prst="rect">
            <a:avLst/>
          </a:prstGeom>
          <a:noFill/>
          <a:ln>
            <a:noFill/>
          </a:ln>
        </p:spPr>
        <p:txBody>
          <a:bodyPr spcFirstLastPara="1" wrap="square" lIns="105600" tIns="52800" rIns="105600" bIns="52800" anchor="t" anchorCtr="0">
            <a:noAutofit/>
          </a:bodyPr>
          <a:lstStyle/>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r>
              <a:rPr kumimoji="0" lang="es-ES" sz="1400" b="0" i="0" u="none" strike="noStrike" kern="1200" cap="none" spc="0" normalizeH="0" baseline="0" noProof="0" dirty="0" smtClean="0">
                <a:ln>
                  <a:noFill/>
                </a:ln>
                <a:solidFill>
                  <a:prstClr val="black"/>
                </a:solidFill>
                <a:effectLst/>
                <a:uLnTx/>
                <a:uFillTx/>
                <a:ea typeface="Titillium Web"/>
                <a:cs typeface="Titillium Web"/>
                <a:sym typeface="Titillium Web"/>
              </a:rPr>
              <a:t>Las</a:t>
            </a: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 preguntas que hagas determinarán el grado de concreción de </a:t>
            </a:r>
            <a:r>
              <a:rPr lang="es-ES" sz="1400" dirty="0" smtClean="0">
                <a:solidFill>
                  <a:prstClr val="black"/>
                </a:solidFill>
                <a:ea typeface="Titillium Web"/>
                <a:cs typeface="Titillium Web"/>
                <a:sym typeface="Titillium Web"/>
              </a:rPr>
              <a:t>tu buyer persona. A continuación tienes una serie de preguntas que hacer durante tu proceso de entrevistas o la creación por tu propia cuenta del buyer persona:</a:t>
            </a:r>
          </a:p>
          <a:p>
            <a:pPr marL="0" marR="0" lvl="0" indent="0" algn="just" defTabSz="457200" rtl="0" eaLnBrk="1" fontAlgn="auto" latinLnBrk="0" hangingPunct="1">
              <a:lnSpc>
                <a:spcPct val="100000"/>
              </a:lnSpc>
              <a:spcBef>
                <a:spcPts val="0"/>
              </a:spcBef>
              <a:spcAft>
                <a:spcPts val="0"/>
              </a:spcAft>
              <a:buClr>
                <a:prstClr val="black"/>
              </a:buClr>
              <a:buSzTx/>
              <a:buFontTx/>
              <a:buNone/>
              <a:tabLst/>
              <a:defRPr/>
            </a:pPr>
            <a:endParaRPr lang="es-ES" sz="1400" dirty="0" smtClean="0">
              <a:solidFill>
                <a:prstClr val="black"/>
              </a:solidFill>
              <a:ea typeface="Titillium Web"/>
              <a:cs typeface="Titillium Web"/>
              <a:sym typeface="Titillium Web"/>
            </a:endParaRP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¿Qué edad tienes?</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¿Dónde resides?</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¿Cuál es tu profesión?</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¿Qué estudios has realizado?</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¿Cuál es tu cargo en la empresa?</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¿Cuál es tu rango salarial estimado?</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¿Tienes pareja e hijos?</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a:solidFill>
                  <a:prstClr val="black"/>
                </a:solidFill>
                <a:ea typeface="Titillium Web"/>
                <a:cs typeface="Titillium Web"/>
                <a:sym typeface="Titillium Web"/>
              </a:rPr>
              <a:t>¿</a:t>
            </a: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Cuáles son tus metas y objetivos a medio plazo?</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¿Cuáles son tus hobbies? </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¿Qué es los que más te preocupa en el día a día?</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¿Qué dispositivos y redes sociales utilizas con frecuencia?</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¿Cuál es tu rutina diaria?</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¿Cuál es el problema principal que necesitas solucionar?</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¿Cómo puede un producto o servicio ayudarte a solucionarlo?</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rPr>
              <a:t>¿Qué es lo que más te motiva y lo que más te frustra?</a:t>
            </a: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r>
              <a:rPr lang="es-ES" sz="1400" dirty="0" smtClean="0">
                <a:solidFill>
                  <a:prstClr val="black"/>
                </a:solidFill>
                <a:ea typeface="Titillium Web"/>
                <a:cs typeface="Titillium Web"/>
                <a:sym typeface="Titillium Web"/>
              </a:rPr>
              <a:t>¿Cómo solucionas actualmente el problema </a:t>
            </a:r>
            <a:r>
              <a:rPr lang="es-ES" sz="1400" smtClean="0">
                <a:solidFill>
                  <a:prstClr val="black"/>
                </a:solidFill>
                <a:ea typeface="Titillium Web"/>
                <a:cs typeface="Titillium Web"/>
                <a:sym typeface="Titillium Web"/>
              </a:rPr>
              <a:t>que presentas?</a:t>
            </a:r>
            <a:endPar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endParaRP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endPar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endParaRPr>
          </a:p>
          <a:p>
            <a:pPr marL="285750" marR="0" lvl="0" indent="-285750" algn="just" defTabSz="457200" rtl="0" eaLnBrk="1" fontAlgn="auto" latinLnBrk="0" hangingPunct="1">
              <a:lnSpc>
                <a:spcPct val="100000"/>
              </a:lnSpc>
              <a:spcBef>
                <a:spcPts val="0"/>
              </a:spcBef>
              <a:spcAft>
                <a:spcPts val="0"/>
              </a:spcAft>
              <a:buClr>
                <a:prstClr val="black"/>
              </a:buClr>
              <a:buSzTx/>
              <a:buFontTx/>
              <a:buChar char="-"/>
              <a:tabLst/>
              <a:defRPr/>
            </a:pPr>
            <a:endParaRPr kumimoji="0" lang="es-ES" sz="1400" b="0" i="0" u="none" strike="noStrike" kern="1200" cap="none" spc="0" normalizeH="0" noProof="0" dirty="0" smtClean="0">
              <a:ln>
                <a:noFill/>
              </a:ln>
              <a:solidFill>
                <a:prstClr val="black"/>
              </a:solidFill>
              <a:effectLst/>
              <a:uLnTx/>
              <a:uFillTx/>
              <a:ea typeface="Titillium Web"/>
              <a:cs typeface="Titillium Web"/>
              <a:sym typeface="Titillium Web"/>
            </a:endParaRPr>
          </a:p>
        </p:txBody>
      </p:sp>
      <p:sp>
        <p:nvSpPr>
          <p:cNvPr id="419" name="Google Shape;419;p34"/>
          <p:cNvSpPr txBox="1">
            <a:spLocks noGrp="1"/>
          </p:cNvSpPr>
          <p:nvPr>
            <p:ph type="sldNum" sz="quarter" idx="4294967295"/>
          </p:nvPr>
        </p:nvSpPr>
        <p:spPr>
          <a:prstGeom prst="rect">
            <a:avLst/>
          </a:prstGeom>
          <a:noFill/>
          <a:ln>
            <a:noFill/>
          </a:ln>
        </p:spPr>
        <p:txBody>
          <a:bodyPr spcFirstLastPara="1" vert="horz" wrap="square" lIns="111433" tIns="111433" rIns="111433" bIns="111433" rtlCol="0" anchor="ctr" anchorCtr="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18" name="Google Shape;418;p34"/>
          <p:cNvSpPr txBox="1">
            <a:spLocks noGrp="1"/>
          </p:cNvSpPr>
          <p:nvPr>
            <p:ph type="title" idx="4294967295"/>
          </p:nvPr>
        </p:nvSpPr>
        <p:spPr>
          <a:xfrm>
            <a:off x="1911539" y="241684"/>
            <a:ext cx="8185041" cy="283834"/>
          </a:xfrm>
          <a:prstGeom prst="rect">
            <a:avLst/>
          </a:prstGeom>
          <a:noFill/>
          <a:ln>
            <a:noFill/>
          </a:ln>
        </p:spPr>
        <p:txBody>
          <a:bodyPr spcFirstLastPara="1" vert="horz" wrap="square" lIns="97133" tIns="97133" rIns="97133" bIns="97133" rtlCol="0" anchor="ctr" anchorCtr="0">
            <a:noAutofit/>
          </a:bodyPr>
          <a:lstStyle/>
          <a:p>
            <a:pPr algn="ctr">
              <a:lnSpc>
                <a:spcPct val="100000"/>
              </a:lnSpc>
              <a:buClr>
                <a:srgbClr val="00313C"/>
              </a:buClr>
            </a:pPr>
            <a:r>
              <a:rPr lang="es" sz="2000" dirty="0" smtClean="0">
                <a:solidFill>
                  <a:srgbClr val="4B6C73"/>
                </a:solidFill>
                <a:latin typeface="Arial" panose="020B0604020202020204" pitchFamily="34" charset="0"/>
                <a:cs typeface="Arial" panose="020B0604020202020204" pitchFamily="34" charset="0"/>
              </a:rPr>
              <a:t>¿QUÉ Y A QUIÉN PREGUNTAR?</a:t>
            </a:r>
            <a:endParaRPr sz="2000" dirty="0">
              <a:solidFill>
                <a:srgbClr val="4B6C73"/>
              </a:solidFill>
              <a:latin typeface="Arial" panose="020B0604020202020204" pitchFamily="34" charset="0"/>
              <a:cs typeface="Arial" panose="020B0604020202020204" pitchFamily="34" charset="0"/>
            </a:endParaRPr>
          </a:p>
        </p:txBody>
      </p:sp>
      <p:sp>
        <p:nvSpPr>
          <p:cNvPr id="11" name="Rectángulo 10"/>
          <p:cNvSpPr/>
          <p:nvPr/>
        </p:nvSpPr>
        <p:spPr>
          <a:xfrm>
            <a:off x="1594345" y="682365"/>
            <a:ext cx="2886303" cy="369332"/>
          </a:xfrm>
          <a:prstGeom prst="rect">
            <a:avLst/>
          </a:prstGeom>
        </p:spPr>
        <p:txBody>
          <a:bodyPr wrap="none">
            <a:spAutoFit/>
          </a:bodyPr>
          <a:lstStyle/>
          <a:p>
            <a:pPr lvl="0" algn="ctr" defTabSz="457200">
              <a:buClr>
                <a:srgbClr val="3F3F3F"/>
              </a:buClr>
              <a:defRPr/>
            </a:pPr>
            <a:r>
              <a:rPr lang="es-ES" dirty="0" smtClean="0">
                <a:solidFill>
                  <a:srgbClr val="C65A59"/>
                </a:solidFill>
                <a:latin typeface="Arial" panose="020B0604020202020204" pitchFamily="34" charset="0"/>
                <a:ea typeface="Titillium Web"/>
                <a:cs typeface="Arial" panose="020B0604020202020204" pitchFamily="34" charset="0"/>
                <a:sym typeface="Titillium Web"/>
              </a:rPr>
              <a:t>¿A QUIÉN PREGUNTAR?</a:t>
            </a:r>
            <a:endParaRPr lang="es-ES" dirty="0">
              <a:solidFill>
                <a:srgbClr val="C65A59"/>
              </a:solidFill>
              <a:latin typeface="Arial" panose="020B0604020202020204" pitchFamily="34" charset="0"/>
              <a:ea typeface="Titillium Web"/>
              <a:cs typeface="Arial" panose="020B0604020202020204" pitchFamily="34" charset="0"/>
              <a:sym typeface="Titillium Web"/>
            </a:endParaRPr>
          </a:p>
        </p:txBody>
      </p:sp>
      <p:sp>
        <p:nvSpPr>
          <p:cNvPr id="13" name="Rectángulo 12"/>
          <p:cNvSpPr/>
          <p:nvPr/>
        </p:nvSpPr>
        <p:spPr>
          <a:xfrm>
            <a:off x="7892619" y="656777"/>
            <a:ext cx="2450223" cy="369332"/>
          </a:xfrm>
          <a:prstGeom prst="rect">
            <a:avLst/>
          </a:prstGeom>
        </p:spPr>
        <p:txBody>
          <a:bodyPr wrap="none">
            <a:spAutoFit/>
          </a:bodyPr>
          <a:lstStyle/>
          <a:p>
            <a:pPr lvl="0" algn="ctr" defTabSz="457200">
              <a:buClr>
                <a:srgbClr val="3F3F3F"/>
              </a:buClr>
              <a:defRPr/>
            </a:pPr>
            <a:r>
              <a:rPr lang="es-ES" dirty="0" smtClean="0">
                <a:solidFill>
                  <a:srgbClr val="C65A59"/>
                </a:solidFill>
                <a:latin typeface="Arial" panose="020B0604020202020204" pitchFamily="34" charset="0"/>
                <a:ea typeface="Titillium Web"/>
                <a:cs typeface="Arial" panose="020B0604020202020204" pitchFamily="34" charset="0"/>
                <a:sym typeface="Titillium Web"/>
              </a:rPr>
              <a:t>¿QUÉ PREGUNTAR?</a:t>
            </a:r>
            <a:endParaRPr lang="es-ES" dirty="0">
              <a:solidFill>
                <a:srgbClr val="C65A59"/>
              </a:solidFill>
              <a:latin typeface="Arial" panose="020B0604020202020204" pitchFamily="34" charset="0"/>
              <a:ea typeface="Titillium Web"/>
              <a:cs typeface="Arial" panose="020B0604020202020204" pitchFamily="34" charset="0"/>
              <a:sym typeface="Titillium Web"/>
            </a:endParaRPr>
          </a:p>
        </p:txBody>
      </p:sp>
    </p:spTree>
    <p:extLst>
      <p:ext uri="{BB962C8B-B14F-4D97-AF65-F5344CB8AC3E}">
        <p14:creationId xmlns:p14="http://schemas.microsoft.com/office/powerpoint/2010/main" val="4195459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960" y="157843"/>
            <a:ext cx="2623576" cy="2623576"/>
          </a:xfrm>
          <a:prstGeom prst="rect">
            <a:avLst/>
          </a:prstGeom>
        </p:spPr>
      </p:pic>
      <p:sp>
        <p:nvSpPr>
          <p:cNvPr id="5" name="CuadroTexto 4"/>
          <p:cNvSpPr txBox="1"/>
          <p:nvPr/>
        </p:nvSpPr>
        <p:spPr>
          <a:xfrm>
            <a:off x="7014254" y="355833"/>
            <a:ext cx="3773347" cy="369332"/>
          </a:xfrm>
          <a:prstGeom prst="rect">
            <a:avLst/>
          </a:prstGeom>
          <a:noFill/>
        </p:spPr>
        <p:txBody>
          <a:bodyPr wrap="square" rtlCol="0">
            <a:spAutoFit/>
          </a:bodyPr>
          <a:lstStyle/>
          <a:p>
            <a:pPr algn="ctr"/>
            <a:r>
              <a:rPr lang="es-ES" b="1" u="sng" dirty="0" smtClean="0">
                <a:solidFill>
                  <a:srgbClr val="C65A59"/>
                </a:solidFill>
              </a:rPr>
              <a:t>DATOS DEMOGRÁFICOS</a:t>
            </a:r>
            <a:endParaRPr lang="es-ES" b="1" u="sng" dirty="0">
              <a:solidFill>
                <a:srgbClr val="C65A59"/>
              </a:solidFill>
            </a:endParaRPr>
          </a:p>
        </p:txBody>
      </p:sp>
      <p:sp>
        <p:nvSpPr>
          <p:cNvPr id="6" name="CuadroTexto 5"/>
          <p:cNvSpPr txBox="1"/>
          <p:nvPr/>
        </p:nvSpPr>
        <p:spPr>
          <a:xfrm>
            <a:off x="7627705" y="962692"/>
            <a:ext cx="3796508" cy="357020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Hombre </a:t>
            </a:r>
          </a:p>
          <a:p>
            <a:pPr marL="285750" indent="-285750">
              <a:lnSpc>
                <a:spcPct val="150000"/>
              </a:lnSpc>
              <a:buFont typeface="Arial" panose="020B0604020202020204" pitchFamily="34" charset="0"/>
              <a:buChar char="•"/>
            </a:pPr>
            <a:r>
              <a:rPr lang="es-ES" sz="1400" dirty="0" smtClean="0">
                <a:solidFill>
                  <a:srgbClr val="4B6C73"/>
                </a:solidFill>
              </a:rPr>
              <a:t>Edad entre 25 y 30 años</a:t>
            </a:r>
          </a:p>
          <a:p>
            <a:pPr marL="285750" indent="-285750">
              <a:lnSpc>
                <a:spcPct val="150000"/>
              </a:lnSpc>
              <a:buFont typeface="Arial" panose="020B0604020202020204" pitchFamily="34" charset="0"/>
              <a:buChar char="•"/>
            </a:pPr>
            <a:r>
              <a:rPr lang="es-ES" sz="1400" dirty="0" smtClean="0">
                <a:solidFill>
                  <a:srgbClr val="4B6C73"/>
                </a:solidFill>
              </a:rPr>
              <a:t>Ingresos mensuales entre 1200 y 1500€ al mes</a:t>
            </a:r>
          </a:p>
          <a:p>
            <a:pPr marL="285750" indent="-285750">
              <a:lnSpc>
                <a:spcPct val="150000"/>
              </a:lnSpc>
              <a:buFont typeface="Arial" panose="020B0604020202020204" pitchFamily="34" charset="0"/>
              <a:buChar char="•"/>
            </a:pPr>
            <a:r>
              <a:rPr lang="es-ES" sz="1400" dirty="0" smtClean="0">
                <a:solidFill>
                  <a:srgbClr val="4B6C73"/>
                </a:solidFill>
              </a:rPr>
              <a:t>Vive en el centro de Madrid en un piso de alquiler</a:t>
            </a:r>
          </a:p>
          <a:p>
            <a:pPr marL="285750" indent="-285750">
              <a:lnSpc>
                <a:spcPct val="150000"/>
              </a:lnSpc>
              <a:buFont typeface="Arial" panose="020B0604020202020204" pitchFamily="34" charset="0"/>
              <a:buChar char="•"/>
            </a:pPr>
            <a:r>
              <a:rPr lang="es-ES" sz="1400" dirty="0" smtClean="0">
                <a:solidFill>
                  <a:srgbClr val="4B6C73"/>
                </a:solidFill>
              </a:rPr>
              <a:t>Trabaja como fotógrafo y diseñador gráfico</a:t>
            </a:r>
          </a:p>
          <a:p>
            <a:pPr marL="285750" indent="-285750">
              <a:lnSpc>
                <a:spcPct val="150000"/>
              </a:lnSpc>
              <a:buFont typeface="Arial" panose="020B0604020202020204" pitchFamily="34" charset="0"/>
              <a:buChar char="•"/>
            </a:pPr>
            <a:r>
              <a:rPr lang="es-ES" sz="1400" dirty="0" smtClean="0">
                <a:solidFill>
                  <a:srgbClr val="4B6C73"/>
                </a:solidFill>
              </a:rPr>
              <a:t>Esta soltero y sin hijos, pero tiene pareja</a:t>
            </a:r>
          </a:p>
          <a:p>
            <a:pPr marL="285750" indent="-285750">
              <a:lnSpc>
                <a:spcPct val="150000"/>
              </a:lnSpc>
              <a:buFont typeface="Arial" panose="020B0604020202020204" pitchFamily="34" charset="0"/>
              <a:buChar char="•"/>
            </a:pPr>
            <a:r>
              <a:rPr lang="es-ES" sz="1400" dirty="0" smtClean="0">
                <a:solidFill>
                  <a:srgbClr val="4B6C73"/>
                </a:solidFill>
              </a:rPr>
              <a:t>Tiene estudios universitarios</a:t>
            </a:r>
          </a:p>
          <a:p>
            <a:pPr marL="285750" indent="-285750">
              <a:lnSpc>
                <a:spcPct val="150000"/>
              </a:lnSpc>
              <a:buFont typeface="Arial" panose="020B0604020202020204" pitchFamily="34" charset="0"/>
              <a:buChar char="•"/>
            </a:pPr>
            <a:r>
              <a:rPr lang="es-ES" sz="1400" dirty="0" smtClean="0">
                <a:solidFill>
                  <a:srgbClr val="4B6C73"/>
                </a:solidFill>
              </a:rPr>
              <a:t>Es activo en Instagram, Facebook y Twitter</a:t>
            </a:r>
          </a:p>
          <a:p>
            <a:pPr marL="285750" indent="-285750">
              <a:buFont typeface="Arial" panose="020B0604020202020204" pitchFamily="34" charset="0"/>
              <a:buChar char="•"/>
            </a:pPr>
            <a:endParaRPr lang="es-ES" sz="1600" dirty="0">
              <a:solidFill>
                <a:srgbClr val="4B6C73"/>
              </a:solidFill>
            </a:endParaRPr>
          </a:p>
        </p:txBody>
      </p:sp>
      <p:cxnSp>
        <p:nvCxnSpPr>
          <p:cNvPr id="8" name="Conector recto 7"/>
          <p:cNvCxnSpPr/>
          <p:nvPr/>
        </p:nvCxnSpPr>
        <p:spPr>
          <a:xfrm>
            <a:off x="5706319" y="355833"/>
            <a:ext cx="34724" cy="5373635"/>
          </a:xfrm>
          <a:prstGeom prst="line">
            <a:avLst/>
          </a:prstGeom>
          <a:ln w="38100">
            <a:solidFill>
              <a:srgbClr val="C65A59"/>
            </a:solidFill>
          </a:ln>
        </p:spPr>
        <p:style>
          <a:lnRef idx="1">
            <a:schemeClr val="accent1"/>
          </a:lnRef>
          <a:fillRef idx="0">
            <a:schemeClr val="accent1"/>
          </a:fillRef>
          <a:effectRef idx="0">
            <a:schemeClr val="accent1"/>
          </a:effectRef>
          <a:fontRef idx="minor">
            <a:schemeClr val="tx1"/>
          </a:fontRef>
        </p:style>
      </p:cxnSp>
      <p:sp>
        <p:nvSpPr>
          <p:cNvPr id="10" name="CuadroTexto 9"/>
          <p:cNvSpPr txBox="1"/>
          <p:nvPr/>
        </p:nvSpPr>
        <p:spPr>
          <a:xfrm>
            <a:off x="787071" y="2925538"/>
            <a:ext cx="3773347" cy="369332"/>
          </a:xfrm>
          <a:prstGeom prst="rect">
            <a:avLst/>
          </a:prstGeom>
          <a:noFill/>
        </p:spPr>
        <p:txBody>
          <a:bodyPr wrap="square" rtlCol="0">
            <a:spAutoFit/>
          </a:bodyPr>
          <a:lstStyle/>
          <a:p>
            <a:pPr algn="ctr"/>
            <a:r>
              <a:rPr lang="es-ES" b="1" u="sng" dirty="0" smtClean="0">
                <a:solidFill>
                  <a:schemeClr val="bg1">
                    <a:lumMod val="50000"/>
                  </a:schemeClr>
                </a:solidFill>
              </a:rPr>
              <a:t>BUYER PERSONA 1</a:t>
            </a:r>
            <a:endParaRPr lang="es-ES" b="1" u="sng" dirty="0">
              <a:solidFill>
                <a:schemeClr val="bg1">
                  <a:lumMod val="50000"/>
                </a:schemeClr>
              </a:solidFill>
            </a:endParaRPr>
          </a:p>
        </p:txBody>
      </p:sp>
      <p:sp>
        <p:nvSpPr>
          <p:cNvPr id="11" name="CuadroTexto 10"/>
          <p:cNvSpPr txBox="1"/>
          <p:nvPr/>
        </p:nvSpPr>
        <p:spPr>
          <a:xfrm>
            <a:off x="642388" y="3303881"/>
            <a:ext cx="4490982" cy="2554545"/>
          </a:xfrm>
          <a:prstGeom prst="rect">
            <a:avLst/>
          </a:prstGeom>
          <a:noFill/>
        </p:spPr>
        <p:txBody>
          <a:bodyPr wrap="square" rtlCol="0">
            <a:spAutoFit/>
          </a:bodyPr>
          <a:lstStyle/>
          <a:p>
            <a:pPr algn="just"/>
            <a:r>
              <a:rPr lang="es-ES" sz="1600" dirty="0" smtClean="0">
                <a:solidFill>
                  <a:srgbClr val="4B6C73"/>
                </a:solidFill>
              </a:rPr>
              <a:t>El primer paso para definir a tu </a:t>
            </a:r>
            <a:r>
              <a:rPr lang="es-ES" sz="1600" b="1" dirty="0" smtClean="0">
                <a:solidFill>
                  <a:srgbClr val="4B6C73"/>
                </a:solidFill>
              </a:rPr>
              <a:t>buyer persona </a:t>
            </a:r>
            <a:r>
              <a:rPr lang="es-ES" sz="1600" dirty="0" smtClean="0">
                <a:solidFill>
                  <a:srgbClr val="4B6C73"/>
                </a:solidFill>
              </a:rPr>
              <a:t>es describir de forma concreta aquellos aspectos relacionados con la información personal.</a:t>
            </a:r>
          </a:p>
          <a:p>
            <a:pPr algn="just"/>
            <a:endParaRPr lang="es-ES" sz="1600" dirty="0" smtClean="0">
              <a:solidFill>
                <a:srgbClr val="4B6C73"/>
              </a:solidFill>
            </a:endParaRPr>
          </a:p>
          <a:p>
            <a:pPr algn="just"/>
            <a:r>
              <a:rPr lang="es-ES" sz="1600" dirty="0" smtClean="0">
                <a:solidFill>
                  <a:srgbClr val="4B6C73"/>
                </a:solidFill>
              </a:rPr>
              <a:t>Para ello, deberás dar respuesta a cuestiones como cuál es su género, su edad, su puesto de trabajo y rango salarial o qué nivel de formación tiene.</a:t>
            </a:r>
          </a:p>
          <a:p>
            <a:pPr algn="just"/>
            <a:endParaRPr lang="es-ES" sz="1600" dirty="0">
              <a:solidFill>
                <a:srgbClr val="4B6C73"/>
              </a:solidFill>
            </a:endParaRPr>
          </a:p>
          <a:p>
            <a:pPr algn="just"/>
            <a:r>
              <a:rPr lang="es-ES" sz="1600" dirty="0" smtClean="0">
                <a:solidFill>
                  <a:srgbClr val="4B6C73"/>
                </a:solidFill>
              </a:rPr>
              <a:t>Además, deberás indicar cuáles son sus intereses personales y profesionales.</a:t>
            </a:r>
            <a:endParaRPr lang="es-ES" sz="1600" dirty="0">
              <a:solidFill>
                <a:srgbClr val="4B6C73"/>
              </a:solidFill>
            </a:endParaRPr>
          </a:p>
        </p:txBody>
      </p:sp>
      <p:sp>
        <p:nvSpPr>
          <p:cNvPr id="12" name="CuadroTexto 11"/>
          <p:cNvSpPr txBox="1"/>
          <p:nvPr/>
        </p:nvSpPr>
        <p:spPr>
          <a:xfrm>
            <a:off x="7014254" y="4770427"/>
            <a:ext cx="3773347" cy="369332"/>
          </a:xfrm>
          <a:prstGeom prst="rect">
            <a:avLst/>
          </a:prstGeom>
          <a:noFill/>
        </p:spPr>
        <p:txBody>
          <a:bodyPr wrap="square" rtlCol="0">
            <a:spAutoFit/>
          </a:bodyPr>
          <a:lstStyle/>
          <a:p>
            <a:pPr algn="ctr"/>
            <a:r>
              <a:rPr lang="es-ES" b="1" u="sng" dirty="0" smtClean="0">
                <a:solidFill>
                  <a:srgbClr val="C65A59"/>
                </a:solidFill>
              </a:rPr>
              <a:t>INTERESES</a:t>
            </a:r>
            <a:endParaRPr lang="es-ES" b="1" u="sng" dirty="0">
              <a:solidFill>
                <a:srgbClr val="C65A59"/>
              </a:solidFill>
            </a:endParaRPr>
          </a:p>
        </p:txBody>
      </p:sp>
      <p:sp>
        <p:nvSpPr>
          <p:cNvPr id="13" name="CuadroTexto 12"/>
          <p:cNvSpPr txBox="1"/>
          <p:nvPr/>
        </p:nvSpPr>
        <p:spPr>
          <a:xfrm>
            <a:off x="7627705" y="5139759"/>
            <a:ext cx="3495555" cy="98488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La fotografía y el mundo de la publicidad</a:t>
            </a:r>
          </a:p>
          <a:p>
            <a:pPr marL="285750" indent="-285750">
              <a:lnSpc>
                <a:spcPct val="150000"/>
              </a:lnSpc>
              <a:buFont typeface="Arial" panose="020B0604020202020204" pitchFamily="34" charset="0"/>
              <a:buChar char="•"/>
            </a:pPr>
            <a:r>
              <a:rPr lang="es-ES" sz="1400" dirty="0" smtClean="0">
                <a:solidFill>
                  <a:srgbClr val="4B6C73"/>
                </a:solidFill>
              </a:rPr>
              <a:t>El marketing digital y la tecnología</a:t>
            </a:r>
          </a:p>
          <a:p>
            <a:pPr marL="285750" indent="-285750">
              <a:buFont typeface="Arial" panose="020B0604020202020204" pitchFamily="34" charset="0"/>
              <a:buChar char="•"/>
            </a:pPr>
            <a:endParaRPr lang="es-ES" sz="1600" dirty="0">
              <a:solidFill>
                <a:srgbClr val="4B6C73"/>
              </a:solidFill>
            </a:endParaRPr>
          </a:p>
        </p:txBody>
      </p:sp>
      <p:sp>
        <p:nvSpPr>
          <p:cNvPr id="2" name="Rectángulo redondeado 1"/>
          <p:cNvSpPr/>
          <p:nvPr/>
        </p:nvSpPr>
        <p:spPr>
          <a:xfrm>
            <a:off x="1811433" y="2351123"/>
            <a:ext cx="1724627" cy="42128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66409" y="2378464"/>
            <a:ext cx="1614673" cy="369332"/>
          </a:xfrm>
          <a:prstGeom prst="rect">
            <a:avLst/>
          </a:prstGeom>
          <a:noFill/>
        </p:spPr>
        <p:txBody>
          <a:bodyPr wrap="square" rtlCol="0">
            <a:spAutoFit/>
          </a:bodyPr>
          <a:lstStyle/>
          <a:p>
            <a:pPr algn="ctr"/>
            <a:r>
              <a:rPr lang="es-ES" dirty="0" smtClean="0"/>
              <a:t>Nicolás, 28</a:t>
            </a:r>
            <a:endParaRPr lang="es-ES" dirty="0"/>
          </a:p>
        </p:txBody>
      </p:sp>
      <p:sp>
        <p:nvSpPr>
          <p:cNvPr id="7" name="Estrella de 7 puntas 6"/>
          <p:cNvSpPr/>
          <p:nvPr/>
        </p:nvSpPr>
        <p:spPr>
          <a:xfrm>
            <a:off x="4909693" y="1080577"/>
            <a:ext cx="1593251" cy="1479199"/>
          </a:xfrm>
          <a:prstGeom prst="star7">
            <a:avLst/>
          </a:prstGeom>
          <a:solidFill>
            <a:srgbClr val="C65A59"/>
          </a:solidFill>
          <a:ln>
            <a:solidFill>
              <a:srgbClr val="C65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CuadroTexto 8"/>
          <p:cNvSpPr txBox="1"/>
          <p:nvPr/>
        </p:nvSpPr>
        <p:spPr>
          <a:xfrm>
            <a:off x="5196566" y="1635510"/>
            <a:ext cx="1019504" cy="369332"/>
          </a:xfrm>
          <a:prstGeom prst="rect">
            <a:avLst/>
          </a:prstGeom>
          <a:noFill/>
        </p:spPr>
        <p:txBody>
          <a:bodyPr wrap="square" rtlCol="0">
            <a:spAutoFit/>
          </a:bodyPr>
          <a:lstStyle/>
          <a:p>
            <a:pPr algn="ctr"/>
            <a:r>
              <a:rPr lang="es-ES" b="1" dirty="0" smtClean="0"/>
              <a:t>¿Quién?</a:t>
            </a:r>
            <a:endParaRPr lang="es-ES" b="1" dirty="0"/>
          </a:p>
        </p:txBody>
      </p:sp>
    </p:spTree>
    <p:extLst>
      <p:ext uri="{BB962C8B-B14F-4D97-AF65-F5344CB8AC3E}">
        <p14:creationId xmlns:p14="http://schemas.microsoft.com/office/powerpoint/2010/main" val="420744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960" y="157843"/>
            <a:ext cx="2623576" cy="2623576"/>
          </a:xfrm>
          <a:prstGeom prst="rect">
            <a:avLst/>
          </a:prstGeom>
        </p:spPr>
      </p:pic>
      <p:sp>
        <p:nvSpPr>
          <p:cNvPr id="5" name="CuadroTexto 4"/>
          <p:cNvSpPr txBox="1"/>
          <p:nvPr/>
        </p:nvSpPr>
        <p:spPr>
          <a:xfrm>
            <a:off x="7349913" y="389958"/>
            <a:ext cx="3773347" cy="369332"/>
          </a:xfrm>
          <a:prstGeom prst="rect">
            <a:avLst/>
          </a:prstGeom>
          <a:noFill/>
        </p:spPr>
        <p:txBody>
          <a:bodyPr wrap="square" rtlCol="0">
            <a:spAutoFit/>
          </a:bodyPr>
          <a:lstStyle/>
          <a:p>
            <a:pPr algn="ctr"/>
            <a:r>
              <a:rPr lang="es-ES" b="1" u="sng" dirty="0" smtClean="0">
                <a:solidFill>
                  <a:srgbClr val="C65A59"/>
                </a:solidFill>
              </a:rPr>
              <a:t>IDENTIFICADORES</a:t>
            </a:r>
            <a:endParaRPr lang="es-ES" b="1" u="sng" dirty="0">
              <a:solidFill>
                <a:srgbClr val="C65A59"/>
              </a:solidFill>
            </a:endParaRPr>
          </a:p>
        </p:txBody>
      </p:sp>
      <p:sp>
        <p:nvSpPr>
          <p:cNvPr id="6" name="CuadroTexto 5"/>
          <p:cNvSpPr txBox="1"/>
          <p:nvPr/>
        </p:nvSpPr>
        <p:spPr>
          <a:xfrm>
            <a:off x="7627705" y="962692"/>
            <a:ext cx="3796508" cy="227754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Es una persona tranquila y agradable</a:t>
            </a:r>
          </a:p>
          <a:p>
            <a:pPr marL="285750" indent="-285750">
              <a:lnSpc>
                <a:spcPct val="150000"/>
              </a:lnSpc>
              <a:buFont typeface="Arial" panose="020B0604020202020204" pitchFamily="34" charset="0"/>
              <a:buChar char="•"/>
            </a:pPr>
            <a:r>
              <a:rPr lang="es-ES" sz="1400" dirty="0" smtClean="0">
                <a:solidFill>
                  <a:srgbClr val="4B6C73"/>
                </a:solidFill>
              </a:rPr>
              <a:t>Está al día en últimas novedades tecnológicas</a:t>
            </a:r>
          </a:p>
          <a:p>
            <a:pPr marL="285750" indent="-285750">
              <a:lnSpc>
                <a:spcPct val="150000"/>
              </a:lnSpc>
              <a:buFont typeface="Arial" panose="020B0604020202020204" pitchFamily="34" charset="0"/>
              <a:buChar char="•"/>
            </a:pPr>
            <a:r>
              <a:rPr lang="es-ES" sz="1400" dirty="0" smtClean="0">
                <a:solidFill>
                  <a:srgbClr val="4B6C73"/>
                </a:solidFill>
              </a:rPr>
              <a:t>Utiliza mucho su teléfono móvil durante el día para hablar con sus clientes, pareja y amigos </a:t>
            </a:r>
          </a:p>
          <a:p>
            <a:pPr marL="285750" indent="-285750">
              <a:lnSpc>
                <a:spcPct val="150000"/>
              </a:lnSpc>
              <a:buFont typeface="Arial" panose="020B0604020202020204" pitchFamily="34" charset="0"/>
              <a:buChar char="•"/>
            </a:pPr>
            <a:r>
              <a:rPr lang="es-ES" sz="1400" dirty="0" smtClean="0">
                <a:solidFill>
                  <a:srgbClr val="4B6C73"/>
                </a:solidFill>
              </a:rPr>
              <a:t>Publica sus trabajos en su perfil de Instagram</a:t>
            </a:r>
          </a:p>
          <a:p>
            <a:pPr marL="285750" indent="-285750">
              <a:lnSpc>
                <a:spcPct val="150000"/>
              </a:lnSpc>
              <a:buFont typeface="Arial" panose="020B0604020202020204" pitchFamily="34" charset="0"/>
              <a:buChar char="•"/>
            </a:pPr>
            <a:r>
              <a:rPr lang="es-ES" sz="1400" dirty="0" smtClean="0">
                <a:solidFill>
                  <a:srgbClr val="4B6C73"/>
                </a:solidFill>
              </a:rPr>
              <a:t>Siempre envía sus presupuestos por email</a:t>
            </a:r>
          </a:p>
          <a:p>
            <a:pPr marL="285750" indent="-285750">
              <a:buFont typeface="Arial" panose="020B0604020202020204" pitchFamily="34" charset="0"/>
              <a:buChar char="•"/>
            </a:pPr>
            <a:endParaRPr lang="es-ES" sz="1600" dirty="0">
              <a:solidFill>
                <a:srgbClr val="4B6C73"/>
              </a:solidFill>
            </a:endParaRPr>
          </a:p>
        </p:txBody>
      </p:sp>
      <p:cxnSp>
        <p:nvCxnSpPr>
          <p:cNvPr id="8" name="Conector recto 7"/>
          <p:cNvCxnSpPr/>
          <p:nvPr/>
        </p:nvCxnSpPr>
        <p:spPr>
          <a:xfrm>
            <a:off x="5706319" y="355833"/>
            <a:ext cx="34724" cy="5373635"/>
          </a:xfrm>
          <a:prstGeom prst="line">
            <a:avLst/>
          </a:prstGeom>
          <a:ln w="38100">
            <a:solidFill>
              <a:srgbClr val="C65A59"/>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688686" y="3693209"/>
            <a:ext cx="4490982" cy="1815882"/>
          </a:xfrm>
          <a:prstGeom prst="rect">
            <a:avLst/>
          </a:prstGeom>
          <a:noFill/>
        </p:spPr>
        <p:txBody>
          <a:bodyPr wrap="square" rtlCol="0">
            <a:spAutoFit/>
          </a:bodyPr>
          <a:lstStyle/>
          <a:p>
            <a:pPr algn="just"/>
            <a:r>
              <a:rPr lang="es-ES" sz="1600" dirty="0" smtClean="0">
                <a:solidFill>
                  <a:srgbClr val="4B6C73"/>
                </a:solidFill>
              </a:rPr>
              <a:t>A continuación debes de tratar de reflejar sus identificadores, es decir, aquellos aspectos que lo caracterizan en su trato con los demás, su personalidad, cómo se comunica, etc..</a:t>
            </a:r>
          </a:p>
          <a:p>
            <a:pPr algn="just"/>
            <a:endParaRPr lang="es-ES" sz="1600" dirty="0">
              <a:solidFill>
                <a:srgbClr val="4B6C73"/>
              </a:solidFill>
            </a:endParaRPr>
          </a:p>
          <a:p>
            <a:pPr algn="just"/>
            <a:r>
              <a:rPr lang="es-ES" sz="1600" dirty="0" smtClean="0">
                <a:solidFill>
                  <a:srgbClr val="4B6C73"/>
                </a:solidFill>
              </a:rPr>
              <a:t>Además, deberás intentar identificar cuáles son sus objetivos y sus metas.</a:t>
            </a:r>
            <a:endParaRPr lang="es-ES" sz="1600" dirty="0">
              <a:solidFill>
                <a:srgbClr val="4B6C73"/>
              </a:solidFill>
            </a:endParaRPr>
          </a:p>
        </p:txBody>
      </p:sp>
      <p:sp>
        <p:nvSpPr>
          <p:cNvPr id="12" name="CuadroTexto 11"/>
          <p:cNvSpPr txBox="1"/>
          <p:nvPr/>
        </p:nvSpPr>
        <p:spPr>
          <a:xfrm>
            <a:off x="7014253" y="3443641"/>
            <a:ext cx="3773347" cy="369332"/>
          </a:xfrm>
          <a:prstGeom prst="rect">
            <a:avLst/>
          </a:prstGeom>
          <a:noFill/>
        </p:spPr>
        <p:txBody>
          <a:bodyPr wrap="square" rtlCol="0">
            <a:spAutoFit/>
          </a:bodyPr>
          <a:lstStyle/>
          <a:p>
            <a:pPr algn="ctr"/>
            <a:r>
              <a:rPr lang="es-ES" b="1" u="sng" dirty="0" smtClean="0">
                <a:solidFill>
                  <a:srgbClr val="C65A59"/>
                </a:solidFill>
              </a:rPr>
              <a:t>OBJETIVOS</a:t>
            </a:r>
            <a:endParaRPr lang="es-ES" b="1" u="sng" dirty="0">
              <a:solidFill>
                <a:srgbClr val="C65A59"/>
              </a:solidFill>
            </a:endParaRPr>
          </a:p>
        </p:txBody>
      </p:sp>
      <p:sp>
        <p:nvSpPr>
          <p:cNvPr id="13" name="CuadroTexto 12"/>
          <p:cNvSpPr txBox="1"/>
          <p:nvPr/>
        </p:nvSpPr>
        <p:spPr>
          <a:xfrm>
            <a:off x="7627705" y="4016375"/>
            <a:ext cx="3495555" cy="195438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ES" sz="1400" dirty="0" smtClean="0">
                <a:solidFill>
                  <a:srgbClr val="4B6C73"/>
                </a:solidFill>
              </a:rPr>
              <a:t>Montar su propio estudio de fotografía profesional y vivir de ello al 100% (actualmente trabaja por cuenta ajena de diseñador gráfico compaginando su trabajo como fotógrafo)</a:t>
            </a:r>
          </a:p>
          <a:p>
            <a:pPr marL="285750" indent="-285750">
              <a:buFont typeface="Arial" panose="020B0604020202020204" pitchFamily="34" charset="0"/>
              <a:buChar char="•"/>
            </a:pPr>
            <a:endParaRPr lang="es-ES" sz="1600" dirty="0">
              <a:solidFill>
                <a:srgbClr val="4B6C73"/>
              </a:solidFill>
            </a:endParaRPr>
          </a:p>
        </p:txBody>
      </p:sp>
      <p:sp>
        <p:nvSpPr>
          <p:cNvPr id="2" name="Rectángulo redondeado 1"/>
          <p:cNvSpPr/>
          <p:nvPr/>
        </p:nvSpPr>
        <p:spPr>
          <a:xfrm>
            <a:off x="1811433" y="2351123"/>
            <a:ext cx="1724627" cy="42128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66409" y="2378464"/>
            <a:ext cx="1614673" cy="369332"/>
          </a:xfrm>
          <a:prstGeom prst="rect">
            <a:avLst/>
          </a:prstGeom>
          <a:noFill/>
        </p:spPr>
        <p:txBody>
          <a:bodyPr wrap="square" rtlCol="0">
            <a:spAutoFit/>
          </a:bodyPr>
          <a:lstStyle/>
          <a:p>
            <a:pPr algn="ctr"/>
            <a:r>
              <a:rPr lang="es-ES" dirty="0" smtClean="0"/>
              <a:t>Nicolás, 28</a:t>
            </a:r>
            <a:endParaRPr lang="es-ES" dirty="0"/>
          </a:p>
        </p:txBody>
      </p:sp>
      <p:sp>
        <p:nvSpPr>
          <p:cNvPr id="14" name="Estrella de 7 puntas 13"/>
          <p:cNvSpPr/>
          <p:nvPr/>
        </p:nvSpPr>
        <p:spPr>
          <a:xfrm>
            <a:off x="4909693" y="1080577"/>
            <a:ext cx="1593251" cy="1479199"/>
          </a:xfrm>
          <a:prstGeom prst="star7">
            <a:avLst/>
          </a:prstGeom>
          <a:solidFill>
            <a:srgbClr val="C65A59"/>
          </a:solidFill>
          <a:ln>
            <a:solidFill>
              <a:srgbClr val="C65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CuadroTexto 14"/>
          <p:cNvSpPr txBox="1"/>
          <p:nvPr/>
        </p:nvSpPr>
        <p:spPr>
          <a:xfrm>
            <a:off x="5196566" y="1635510"/>
            <a:ext cx="1019504" cy="369332"/>
          </a:xfrm>
          <a:prstGeom prst="rect">
            <a:avLst/>
          </a:prstGeom>
          <a:noFill/>
        </p:spPr>
        <p:txBody>
          <a:bodyPr wrap="square" rtlCol="0">
            <a:spAutoFit/>
          </a:bodyPr>
          <a:lstStyle/>
          <a:p>
            <a:pPr algn="ctr"/>
            <a:r>
              <a:rPr lang="es-ES" b="1" dirty="0" smtClean="0"/>
              <a:t>¿Quién?</a:t>
            </a:r>
            <a:endParaRPr lang="es-ES" b="1" dirty="0"/>
          </a:p>
        </p:txBody>
      </p:sp>
    </p:spTree>
    <p:extLst>
      <p:ext uri="{BB962C8B-B14F-4D97-AF65-F5344CB8AC3E}">
        <p14:creationId xmlns:p14="http://schemas.microsoft.com/office/powerpoint/2010/main" val="20597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960" y="157843"/>
            <a:ext cx="2623576" cy="2623576"/>
          </a:xfrm>
          <a:prstGeom prst="rect">
            <a:avLst/>
          </a:prstGeom>
        </p:spPr>
      </p:pic>
      <p:sp>
        <p:nvSpPr>
          <p:cNvPr id="5" name="CuadroTexto 4"/>
          <p:cNvSpPr txBox="1"/>
          <p:nvPr/>
        </p:nvSpPr>
        <p:spPr>
          <a:xfrm>
            <a:off x="7488808" y="389958"/>
            <a:ext cx="3773347" cy="369332"/>
          </a:xfrm>
          <a:prstGeom prst="rect">
            <a:avLst/>
          </a:prstGeom>
          <a:noFill/>
        </p:spPr>
        <p:txBody>
          <a:bodyPr wrap="square" rtlCol="0">
            <a:spAutoFit/>
          </a:bodyPr>
          <a:lstStyle/>
          <a:p>
            <a:pPr algn="ctr"/>
            <a:r>
              <a:rPr lang="es-ES" b="1" u="sng" dirty="0" smtClean="0">
                <a:solidFill>
                  <a:srgbClr val="C65A59"/>
                </a:solidFill>
              </a:rPr>
              <a:t>LE MOTIVA</a:t>
            </a:r>
            <a:endParaRPr lang="es-ES" b="1" u="sng" dirty="0">
              <a:solidFill>
                <a:srgbClr val="C65A59"/>
              </a:solidFill>
            </a:endParaRPr>
          </a:p>
        </p:txBody>
      </p:sp>
      <p:sp>
        <p:nvSpPr>
          <p:cNvPr id="6" name="CuadroTexto 5"/>
          <p:cNvSpPr txBox="1"/>
          <p:nvPr/>
        </p:nvSpPr>
        <p:spPr>
          <a:xfrm>
            <a:off x="7627705" y="962692"/>
            <a:ext cx="3796508" cy="195438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Descubrir nuevos productos y aplicaciones tecnológicas que le faciliten muchas de sus tareas del día  a día.</a:t>
            </a:r>
          </a:p>
          <a:p>
            <a:pPr marL="285750" indent="-285750">
              <a:lnSpc>
                <a:spcPct val="150000"/>
              </a:lnSpc>
              <a:buFont typeface="Arial" panose="020B0604020202020204" pitchFamily="34" charset="0"/>
              <a:buChar char="•"/>
            </a:pPr>
            <a:r>
              <a:rPr lang="es-ES" sz="1400" dirty="0" smtClean="0">
                <a:solidFill>
                  <a:srgbClr val="4B6C73"/>
                </a:solidFill>
              </a:rPr>
              <a:t>Aprender nuevas técnicas y seguir desarrollándose como profesional</a:t>
            </a:r>
          </a:p>
          <a:p>
            <a:pPr marL="285750" indent="-285750">
              <a:buFont typeface="Arial" panose="020B0604020202020204" pitchFamily="34" charset="0"/>
              <a:buChar char="•"/>
            </a:pPr>
            <a:endParaRPr lang="es-ES" sz="1600" dirty="0">
              <a:solidFill>
                <a:srgbClr val="4B6C73"/>
              </a:solidFill>
            </a:endParaRPr>
          </a:p>
        </p:txBody>
      </p:sp>
      <p:cxnSp>
        <p:nvCxnSpPr>
          <p:cNvPr id="8" name="Conector recto 7"/>
          <p:cNvCxnSpPr/>
          <p:nvPr/>
        </p:nvCxnSpPr>
        <p:spPr>
          <a:xfrm>
            <a:off x="5706319" y="355833"/>
            <a:ext cx="34724" cy="5373635"/>
          </a:xfrm>
          <a:prstGeom prst="line">
            <a:avLst/>
          </a:prstGeom>
          <a:ln w="38100">
            <a:solidFill>
              <a:srgbClr val="C65A59"/>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688686" y="3693209"/>
            <a:ext cx="4490982" cy="1323439"/>
          </a:xfrm>
          <a:prstGeom prst="rect">
            <a:avLst/>
          </a:prstGeom>
          <a:noFill/>
        </p:spPr>
        <p:txBody>
          <a:bodyPr wrap="square" rtlCol="0">
            <a:spAutoFit/>
          </a:bodyPr>
          <a:lstStyle/>
          <a:p>
            <a:pPr algn="just"/>
            <a:r>
              <a:rPr lang="es-ES" sz="1600" dirty="0" smtClean="0">
                <a:solidFill>
                  <a:srgbClr val="4B6C73"/>
                </a:solidFill>
              </a:rPr>
              <a:t>También debes de analizar cuáles son aquellas cosas que le motivan como persona, especialmente en su día a día profesional y cuáles aquellas que le causan mayor desmotivación, como la dificultad de uso de un determinado producto o el precio de este.</a:t>
            </a:r>
            <a:endParaRPr lang="es-ES" sz="1600" dirty="0">
              <a:solidFill>
                <a:srgbClr val="4B6C73"/>
              </a:solidFill>
            </a:endParaRPr>
          </a:p>
        </p:txBody>
      </p:sp>
      <p:sp>
        <p:nvSpPr>
          <p:cNvPr id="12" name="CuadroTexto 11"/>
          <p:cNvSpPr txBox="1"/>
          <p:nvPr/>
        </p:nvSpPr>
        <p:spPr>
          <a:xfrm>
            <a:off x="7488808" y="3323877"/>
            <a:ext cx="3773347" cy="369332"/>
          </a:xfrm>
          <a:prstGeom prst="rect">
            <a:avLst/>
          </a:prstGeom>
          <a:noFill/>
        </p:spPr>
        <p:txBody>
          <a:bodyPr wrap="square" rtlCol="0">
            <a:spAutoFit/>
          </a:bodyPr>
          <a:lstStyle/>
          <a:p>
            <a:pPr algn="ctr"/>
            <a:r>
              <a:rPr lang="es-ES" b="1" u="sng" dirty="0" smtClean="0">
                <a:solidFill>
                  <a:srgbClr val="C65A59"/>
                </a:solidFill>
              </a:rPr>
              <a:t>LE DESMOTIVA</a:t>
            </a:r>
            <a:endParaRPr lang="es-ES" b="1" u="sng" dirty="0">
              <a:solidFill>
                <a:srgbClr val="C65A59"/>
              </a:solidFill>
            </a:endParaRPr>
          </a:p>
        </p:txBody>
      </p:sp>
      <p:sp>
        <p:nvSpPr>
          <p:cNvPr id="13" name="CuadroTexto 12"/>
          <p:cNvSpPr txBox="1"/>
          <p:nvPr/>
        </p:nvSpPr>
        <p:spPr>
          <a:xfrm>
            <a:off x="7627705" y="3848209"/>
            <a:ext cx="3495555" cy="2277547"/>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ES" sz="1400" dirty="0" smtClean="0">
                <a:solidFill>
                  <a:srgbClr val="4B6C73"/>
                </a:solidFill>
              </a:rPr>
              <a:t>Que los productos tecnológicos y accesorios de fotografía sean caros</a:t>
            </a:r>
          </a:p>
          <a:p>
            <a:pPr marL="285750" indent="-285750" algn="just">
              <a:lnSpc>
                <a:spcPct val="150000"/>
              </a:lnSpc>
              <a:buFont typeface="Arial" panose="020B0604020202020204" pitchFamily="34" charset="0"/>
              <a:buChar char="•"/>
            </a:pPr>
            <a:r>
              <a:rPr lang="es-ES" sz="1400" dirty="0" smtClean="0">
                <a:solidFill>
                  <a:srgbClr val="4B6C73"/>
                </a:solidFill>
              </a:rPr>
              <a:t>Que la formación en los temas que le interesan sea siempre presencial y de un precio elevado, no existiendo a penas oferta para hacerlo online. </a:t>
            </a:r>
          </a:p>
          <a:p>
            <a:pPr marL="285750" indent="-285750">
              <a:buFont typeface="Arial" panose="020B0604020202020204" pitchFamily="34" charset="0"/>
              <a:buChar char="•"/>
            </a:pPr>
            <a:endParaRPr lang="es-ES" sz="1600" dirty="0">
              <a:solidFill>
                <a:srgbClr val="4B6C73"/>
              </a:solidFill>
            </a:endParaRPr>
          </a:p>
        </p:txBody>
      </p:sp>
      <p:sp>
        <p:nvSpPr>
          <p:cNvPr id="2" name="Rectángulo redondeado 1"/>
          <p:cNvSpPr/>
          <p:nvPr/>
        </p:nvSpPr>
        <p:spPr>
          <a:xfrm>
            <a:off x="1811433" y="2351123"/>
            <a:ext cx="1724627" cy="42128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66409" y="2378464"/>
            <a:ext cx="1614673" cy="369332"/>
          </a:xfrm>
          <a:prstGeom prst="rect">
            <a:avLst/>
          </a:prstGeom>
          <a:noFill/>
        </p:spPr>
        <p:txBody>
          <a:bodyPr wrap="square" rtlCol="0">
            <a:spAutoFit/>
          </a:bodyPr>
          <a:lstStyle/>
          <a:p>
            <a:pPr algn="ctr"/>
            <a:r>
              <a:rPr lang="es-ES" dirty="0" smtClean="0"/>
              <a:t>Nicolás, 28</a:t>
            </a:r>
            <a:endParaRPr lang="es-ES" dirty="0"/>
          </a:p>
        </p:txBody>
      </p:sp>
      <p:sp>
        <p:nvSpPr>
          <p:cNvPr id="14" name="Estrella de 7 puntas 13"/>
          <p:cNvSpPr/>
          <p:nvPr/>
        </p:nvSpPr>
        <p:spPr>
          <a:xfrm>
            <a:off x="4909693" y="1080577"/>
            <a:ext cx="1593251" cy="1479199"/>
          </a:xfrm>
          <a:prstGeom prst="star7">
            <a:avLst/>
          </a:prstGeom>
          <a:solidFill>
            <a:srgbClr val="C65A59"/>
          </a:solidFill>
          <a:ln>
            <a:solidFill>
              <a:srgbClr val="C65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CuadroTexto 14"/>
          <p:cNvSpPr txBox="1"/>
          <p:nvPr/>
        </p:nvSpPr>
        <p:spPr>
          <a:xfrm>
            <a:off x="5116309" y="1635510"/>
            <a:ext cx="1214744" cy="369332"/>
          </a:xfrm>
          <a:prstGeom prst="rect">
            <a:avLst/>
          </a:prstGeom>
          <a:noFill/>
        </p:spPr>
        <p:txBody>
          <a:bodyPr wrap="square" rtlCol="0">
            <a:spAutoFit/>
          </a:bodyPr>
          <a:lstStyle/>
          <a:p>
            <a:pPr algn="ctr"/>
            <a:r>
              <a:rPr lang="es-ES" b="1" dirty="0" smtClean="0"/>
              <a:t>¿Qué?</a:t>
            </a:r>
            <a:endParaRPr lang="es-ES" b="1" dirty="0"/>
          </a:p>
        </p:txBody>
      </p:sp>
    </p:spTree>
    <p:extLst>
      <p:ext uri="{BB962C8B-B14F-4D97-AF65-F5344CB8AC3E}">
        <p14:creationId xmlns:p14="http://schemas.microsoft.com/office/powerpoint/2010/main" val="2195159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960" y="157843"/>
            <a:ext cx="2623576" cy="2623576"/>
          </a:xfrm>
          <a:prstGeom prst="rect">
            <a:avLst/>
          </a:prstGeom>
        </p:spPr>
      </p:pic>
      <p:sp>
        <p:nvSpPr>
          <p:cNvPr id="5" name="CuadroTexto 4"/>
          <p:cNvSpPr txBox="1"/>
          <p:nvPr/>
        </p:nvSpPr>
        <p:spPr>
          <a:xfrm>
            <a:off x="7488808" y="389958"/>
            <a:ext cx="3773347" cy="369332"/>
          </a:xfrm>
          <a:prstGeom prst="rect">
            <a:avLst/>
          </a:prstGeom>
          <a:noFill/>
        </p:spPr>
        <p:txBody>
          <a:bodyPr wrap="square" rtlCol="0">
            <a:spAutoFit/>
          </a:bodyPr>
          <a:lstStyle/>
          <a:p>
            <a:pPr algn="ctr"/>
            <a:r>
              <a:rPr lang="es-ES" b="1" u="sng" dirty="0" smtClean="0">
                <a:solidFill>
                  <a:srgbClr val="C65A59"/>
                </a:solidFill>
              </a:rPr>
              <a:t>FEEDBACK</a:t>
            </a:r>
            <a:endParaRPr lang="es-ES" b="1" u="sng" dirty="0">
              <a:solidFill>
                <a:srgbClr val="C65A59"/>
              </a:solidFill>
            </a:endParaRPr>
          </a:p>
        </p:txBody>
      </p:sp>
      <p:sp>
        <p:nvSpPr>
          <p:cNvPr id="6" name="CuadroTexto 5"/>
          <p:cNvSpPr txBox="1"/>
          <p:nvPr/>
        </p:nvSpPr>
        <p:spPr>
          <a:xfrm>
            <a:off x="7627705" y="962692"/>
            <a:ext cx="3796508" cy="518603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Necesita seguir formándose y seguir creciendo profesionalmente, por eso tiene esas motivaciones, pero se siente frustrado porque no puede permitirse realizar todos los avances que quiere, debido al coste y el tiempo </a:t>
            </a:r>
          </a:p>
          <a:p>
            <a:pPr marL="285750" indent="-285750">
              <a:lnSpc>
                <a:spcPct val="150000"/>
              </a:lnSpc>
              <a:buFont typeface="Arial" panose="020B0604020202020204" pitchFamily="34" charset="0"/>
              <a:buChar char="•"/>
            </a:pPr>
            <a:endParaRPr lang="es-ES" sz="1400" dirty="0">
              <a:solidFill>
                <a:srgbClr val="4B6C73"/>
              </a:solidFill>
            </a:endParaRPr>
          </a:p>
          <a:p>
            <a:pPr marL="285750" indent="-285750">
              <a:lnSpc>
                <a:spcPct val="150000"/>
              </a:lnSpc>
              <a:buFont typeface="Arial" panose="020B0604020202020204" pitchFamily="34" charset="0"/>
              <a:buChar char="•"/>
            </a:pPr>
            <a:endParaRPr lang="es-ES" sz="1400" dirty="0" smtClean="0">
              <a:solidFill>
                <a:srgbClr val="4B6C73"/>
              </a:solidFill>
            </a:endParaRPr>
          </a:p>
          <a:p>
            <a:pPr marL="285750" indent="-285750">
              <a:lnSpc>
                <a:spcPct val="150000"/>
              </a:lnSpc>
              <a:buFont typeface="Arial" panose="020B0604020202020204" pitchFamily="34" charset="0"/>
              <a:buChar char="•"/>
            </a:pPr>
            <a:endParaRPr lang="es-ES" sz="1400" dirty="0">
              <a:solidFill>
                <a:srgbClr val="4B6C73"/>
              </a:solidFill>
            </a:endParaRPr>
          </a:p>
          <a:p>
            <a:pPr marL="285750" indent="-285750">
              <a:lnSpc>
                <a:spcPct val="150000"/>
              </a:lnSpc>
              <a:buFont typeface="Arial" panose="020B0604020202020204" pitchFamily="34" charset="0"/>
              <a:buChar char="•"/>
            </a:pPr>
            <a:endParaRPr lang="es-ES" sz="1400" dirty="0" smtClean="0">
              <a:solidFill>
                <a:srgbClr val="4B6C73"/>
              </a:solidFill>
            </a:endParaRPr>
          </a:p>
          <a:p>
            <a:pPr marL="285750" indent="-285750">
              <a:lnSpc>
                <a:spcPct val="150000"/>
              </a:lnSpc>
              <a:buFont typeface="Arial" panose="020B0604020202020204" pitchFamily="34" charset="0"/>
              <a:buChar char="•"/>
            </a:pPr>
            <a:endParaRPr lang="es-ES" sz="1400" dirty="0">
              <a:solidFill>
                <a:srgbClr val="4B6C73"/>
              </a:solidFill>
            </a:endParaRPr>
          </a:p>
          <a:p>
            <a:pPr marL="285750" indent="-285750">
              <a:lnSpc>
                <a:spcPct val="150000"/>
              </a:lnSpc>
              <a:buFont typeface="Arial" panose="020B0604020202020204" pitchFamily="34" charset="0"/>
              <a:buChar char="•"/>
            </a:pPr>
            <a:endParaRPr lang="es-ES" sz="1400" dirty="0" smtClean="0">
              <a:solidFill>
                <a:srgbClr val="4B6C73"/>
              </a:solidFill>
            </a:endParaRPr>
          </a:p>
          <a:p>
            <a:pPr marL="285750" indent="-285750">
              <a:lnSpc>
                <a:spcPct val="150000"/>
              </a:lnSpc>
              <a:buFont typeface="Arial" panose="020B0604020202020204" pitchFamily="34" charset="0"/>
              <a:buChar char="•"/>
            </a:pPr>
            <a:endParaRPr lang="es-ES" sz="1400" dirty="0">
              <a:solidFill>
                <a:srgbClr val="4B6C73"/>
              </a:solidFill>
            </a:endParaRPr>
          </a:p>
          <a:p>
            <a:pPr marL="285750" indent="-285750">
              <a:lnSpc>
                <a:spcPct val="150000"/>
              </a:lnSpc>
              <a:buFont typeface="Arial" panose="020B0604020202020204" pitchFamily="34" charset="0"/>
              <a:buChar char="•"/>
            </a:pPr>
            <a:endParaRPr lang="es-ES" sz="1400" dirty="0" smtClean="0">
              <a:solidFill>
                <a:srgbClr val="4B6C73"/>
              </a:solidFill>
            </a:endParaRPr>
          </a:p>
          <a:p>
            <a:pPr marL="285750" indent="-285750">
              <a:lnSpc>
                <a:spcPct val="150000"/>
              </a:lnSpc>
              <a:buFont typeface="Arial" panose="020B0604020202020204" pitchFamily="34" charset="0"/>
              <a:buChar char="•"/>
            </a:pPr>
            <a:endParaRPr lang="es-ES" sz="1400" dirty="0" smtClean="0">
              <a:solidFill>
                <a:srgbClr val="4B6C73"/>
              </a:solidFill>
            </a:endParaRPr>
          </a:p>
          <a:p>
            <a:pPr marL="285750" indent="-285750">
              <a:buFont typeface="Arial" panose="020B0604020202020204" pitchFamily="34" charset="0"/>
              <a:buChar char="•"/>
            </a:pPr>
            <a:endParaRPr lang="es-ES" sz="1600" dirty="0">
              <a:solidFill>
                <a:srgbClr val="4B6C73"/>
              </a:solidFill>
            </a:endParaRPr>
          </a:p>
        </p:txBody>
      </p:sp>
      <p:cxnSp>
        <p:nvCxnSpPr>
          <p:cNvPr id="8" name="Conector recto 7"/>
          <p:cNvCxnSpPr/>
          <p:nvPr/>
        </p:nvCxnSpPr>
        <p:spPr>
          <a:xfrm>
            <a:off x="5706319" y="355833"/>
            <a:ext cx="34724" cy="5373635"/>
          </a:xfrm>
          <a:prstGeom prst="line">
            <a:avLst/>
          </a:prstGeom>
          <a:ln w="38100">
            <a:solidFill>
              <a:srgbClr val="C65A59"/>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688686" y="3693209"/>
            <a:ext cx="4490982" cy="1569660"/>
          </a:xfrm>
          <a:prstGeom prst="rect">
            <a:avLst/>
          </a:prstGeom>
          <a:noFill/>
        </p:spPr>
        <p:txBody>
          <a:bodyPr wrap="square" rtlCol="0">
            <a:spAutoFit/>
          </a:bodyPr>
          <a:lstStyle/>
          <a:p>
            <a:pPr algn="just"/>
            <a:r>
              <a:rPr lang="es-ES" sz="1600" dirty="0" smtClean="0">
                <a:solidFill>
                  <a:srgbClr val="4B6C73"/>
                </a:solidFill>
              </a:rPr>
              <a:t>Aquí debes recoger el feedback de una persona real que se corresponda con el perfil que estás construyendo. Si no tienes la oportunidad de un feedback real, intenta adivinar porque este perfil tiene esas motivaciones y esas frustraciones que has indicado anteriormente.</a:t>
            </a:r>
            <a:endParaRPr lang="es-ES" sz="1600" dirty="0">
              <a:solidFill>
                <a:srgbClr val="4B6C73"/>
              </a:solidFill>
            </a:endParaRPr>
          </a:p>
        </p:txBody>
      </p:sp>
      <p:sp>
        <p:nvSpPr>
          <p:cNvPr id="2" name="Rectángulo redondeado 1"/>
          <p:cNvSpPr/>
          <p:nvPr/>
        </p:nvSpPr>
        <p:spPr>
          <a:xfrm>
            <a:off x="1811433" y="2351123"/>
            <a:ext cx="1724627" cy="42128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66409" y="2378464"/>
            <a:ext cx="1614673" cy="369332"/>
          </a:xfrm>
          <a:prstGeom prst="rect">
            <a:avLst/>
          </a:prstGeom>
          <a:noFill/>
        </p:spPr>
        <p:txBody>
          <a:bodyPr wrap="square" rtlCol="0">
            <a:spAutoFit/>
          </a:bodyPr>
          <a:lstStyle/>
          <a:p>
            <a:pPr algn="ctr"/>
            <a:r>
              <a:rPr lang="es-ES" dirty="0" smtClean="0"/>
              <a:t>Nicolás, 28</a:t>
            </a:r>
            <a:endParaRPr lang="es-ES" dirty="0"/>
          </a:p>
        </p:txBody>
      </p:sp>
      <p:sp>
        <p:nvSpPr>
          <p:cNvPr id="14" name="Estrella de 7 puntas 13"/>
          <p:cNvSpPr/>
          <p:nvPr/>
        </p:nvSpPr>
        <p:spPr>
          <a:xfrm>
            <a:off x="4909693" y="1080577"/>
            <a:ext cx="1593251" cy="1479199"/>
          </a:xfrm>
          <a:prstGeom prst="star7">
            <a:avLst/>
          </a:prstGeom>
          <a:solidFill>
            <a:srgbClr val="C65A59"/>
          </a:solidFill>
          <a:ln>
            <a:solidFill>
              <a:srgbClr val="C65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CuadroTexto 14"/>
          <p:cNvSpPr txBox="1"/>
          <p:nvPr/>
        </p:nvSpPr>
        <p:spPr>
          <a:xfrm>
            <a:off x="5116309" y="1635510"/>
            <a:ext cx="1214744" cy="369332"/>
          </a:xfrm>
          <a:prstGeom prst="rect">
            <a:avLst/>
          </a:prstGeom>
          <a:noFill/>
        </p:spPr>
        <p:txBody>
          <a:bodyPr wrap="square" rtlCol="0">
            <a:spAutoFit/>
          </a:bodyPr>
          <a:lstStyle/>
          <a:p>
            <a:pPr algn="ctr"/>
            <a:r>
              <a:rPr lang="es-ES" b="1" dirty="0" smtClean="0"/>
              <a:t>¿Por qué?</a:t>
            </a:r>
            <a:endParaRPr lang="es-ES" b="1" dirty="0"/>
          </a:p>
        </p:txBody>
      </p:sp>
    </p:spTree>
    <p:extLst>
      <p:ext uri="{BB962C8B-B14F-4D97-AF65-F5344CB8AC3E}">
        <p14:creationId xmlns:p14="http://schemas.microsoft.com/office/powerpoint/2010/main" val="1352836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1960" y="157843"/>
            <a:ext cx="2623576" cy="2623576"/>
          </a:xfrm>
          <a:prstGeom prst="rect">
            <a:avLst/>
          </a:prstGeom>
        </p:spPr>
      </p:pic>
      <p:sp>
        <p:nvSpPr>
          <p:cNvPr id="5" name="CuadroTexto 4"/>
          <p:cNvSpPr txBox="1"/>
          <p:nvPr/>
        </p:nvSpPr>
        <p:spPr>
          <a:xfrm>
            <a:off x="7488808" y="389958"/>
            <a:ext cx="3773347" cy="369332"/>
          </a:xfrm>
          <a:prstGeom prst="rect">
            <a:avLst/>
          </a:prstGeom>
          <a:noFill/>
        </p:spPr>
        <p:txBody>
          <a:bodyPr wrap="square" rtlCol="0">
            <a:spAutoFit/>
          </a:bodyPr>
          <a:lstStyle/>
          <a:p>
            <a:pPr algn="ctr"/>
            <a:r>
              <a:rPr lang="es-ES" b="1" u="sng" dirty="0" smtClean="0">
                <a:solidFill>
                  <a:srgbClr val="C65A59"/>
                </a:solidFill>
              </a:rPr>
              <a:t>MARKETING</a:t>
            </a:r>
            <a:endParaRPr lang="es-ES" b="1" u="sng" dirty="0">
              <a:solidFill>
                <a:srgbClr val="C65A59"/>
              </a:solidFill>
            </a:endParaRPr>
          </a:p>
        </p:txBody>
      </p:sp>
      <p:sp>
        <p:nvSpPr>
          <p:cNvPr id="6" name="CuadroTexto 5"/>
          <p:cNvSpPr txBox="1"/>
          <p:nvPr/>
        </p:nvSpPr>
        <p:spPr>
          <a:xfrm>
            <a:off x="7627705" y="914290"/>
            <a:ext cx="3796508" cy="260071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Se trata de un producto que mejorará tus fotografías y te permitirá ganar eficiencia en tu trabajo</a:t>
            </a:r>
          </a:p>
          <a:p>
            <a:pPr marL="285750" indent="-285750">
              <a:lnSpc>
                <a:spcPct val="150000"/>
              </a:lnSpc>
              <a:buFont typeface="Arial" panose="020B0604020202020204" pitchFamily="34" charset="0"/>
              <a:buChar char="•"/>
            </a:pPr>
            <a:r>
              <a:rPr lang="es-ES" sz="1400" dirty="0" smtClean="0">
                <a:solidFill>
                  <a:srgbClr val="4B6C73"/>
                </a:solidFill>
              </a:rPr>
              <a:t>Con un solo producto podrás realizar las mismas acciones que utilizando los 3 productos diferentes que utilizas ahora y además con mejores resultados.</a:t>
            </a:r>
          </a:p>
          <a:p>
            <a:pPr marL="285750" indent="-285750">
              <a:buFont typeface="Arial" panose="020B0604020202020204" pitchFamily="34" charset="0"/>
              <a:buChar char="•"/>
            </a:pPr>
            <a:endParaRPr lang="es-ES" sz="1600" dirty="0">
              <a:solidFill>
                <a:srgbClr val="4B6C73"/>
              </a:solidFill>
            </a:endParaRPr>
          </a:p>
        </p:txBody>
      </p:sp>
      <p:cxnSp>
        <p:nvCxnSpPr>
          <p:cNvPr id="8" name="Conector recto 7"/>
          <p:cNvCxnSpPr/>
          <p:nvPr/>
        </p:nvCxnSpPr>
        <p:spPr>
          <a:xfrm>
            <a:off x="5706319" y="355833"/>
            <a:ext cx="34724" cy="5373635"/>
          </a:xfrm>
          <a:prstGeom prst="line">
            <a:avLst/>
          </a:prstGeom>
          <a:ln w="38100">
            <a:solidFill>
              <a:srgbClr val="C65A59"/>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688686" y="3693209"/>
            <a:ext cx="4490982" cy="2062103"/>
          </a:xfrm>
          <a:prstGeom prst="rect">
            <a:avLst/>
          </a:prstGeom>
          <a:noFill/>
        </p:spPr>
        <p:txBody>
          <a:bodyPr wrap="square" rtlCol="0">
            <a:spAutoFit/>
          </a:bodyPr>
          <a:lstStyle/>
          <a:p>
            <a:pPr algn="just"/>
            <a:r>
              <a:rPr lang="es-ES" sz="1600" dirty="0" smtClean="0">
                <a:solidFill>
                  <a:srgbClr val="4B6C73"/>
                </a:solidFill>
              </a:rPr>
              <a:t>Por último, una vez has diseñado el perfil del cliente de una forma concreta, tienes que definir el mensaje que utilizarás para llegar a el.</a:t>
            </a:r>
          </a:p>
          <a:p>
            <a:pPr algn="just"/>
            <a:endParaRPr lang="es-ES" sz="1600" dirty="0">
              <a:solidFill>
                <a:srgbClr val="4B6C73"/>
              </a:solidFill>
            </a:endParaRPr>
          </a:p>
          <a:p>
            <a:pPr algn="just"/>
            <a:r>
              <a:rPr lang="es-ES" sz="1600" dirty="0" smtClean="0">
                <a:solidFill>
                  <a:srgbClr val="4B6C73"/>
                </a:solidFill>
              </a:rPr>
              <a:t>En primer lugar, el mensaje de marketing es aquel que explica cómo describirías tu solución o producto a esta persona, mientras que el mensaje de ventas es cómo se lo venderías.</a:t>
            </a:r>
            <a:endParaRPr lang="es-ES" sz="1600" dirty="0">
              <a:solidFill>
                <a:srgbClr val="4B6C73"/>
              </a:solidFill>
            </a:endParaRPr>
          </a:p>
        </p:txBody>
      </p:sp>
      <p:sp>
        <p:nvSpPr>
          <p:cNvPr id="12" name="CuadroTexto 11"/>
          <p:cNvSpPr txBox="1"/>
          <p:nvPr/>
        </p:nvSpPr>
        <p:spPr>
          <a:xfrm>
            <a:off x="7488808" y="3478877"/>
            <a:ext cx="3773347" cy="369332"/>
          </a:xfrm>
          <a:prstGeom prst="rect">
            <a:avLst/>
          </a:prstGeom>
          <a:noFill/>
        </p:spPr>
        <p:txBody>
          <a:bodyPr wrap="square" rtlCol="0">
            <a:spAutoFit/>
          </a:bodyPr>
          <a:lstStyle/>
          <a:p>
            <a:pPr algn="ctr"/>
            <a:r>
              <a:rPr lang="es-ES" b="1" u="sng" dirty="0" smtClean="0">
                <a:solidFill>
                  <a:srgbClr val="C65A59"/>
                </a:solidFill>
              </a:rPr>
              <a:t>VENTAS</a:t>
            </a:r>
            <a:endParaRPr lang="es-ES" b="1" u="sng" dirty="0">
              <a:solidFill>
                <a:srgbClr val="C65A59"/>
              </a:solidFill>
            </a:endParaRPr>
          </a:p>
        </p:txBody>
      </p:sp>
      <p:sp>
        <p:nvSpPr>
          <p:cNvPr id="13" name="CuadroTexto 12"/>
          <p:cNvSpPr txBox="1"/>
          <p:nvPr/>
        </p:nvSpPr>
        <p:spPr>
          <a:xfrm>
            <a:off x="7627705" y="3848209"/>
            <a:ext cx="3495555" cy="195438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ES" sz="1400" dirty="0" smtClean="0">
                <a:solidFill>
                  <a:srgbClr val="4B6C73"/>
                </a:solidFill>
              </a:rPr>
              <a:t>Puedes comprarlo online y en 24 horas lo recibes en la dirección indicada.</a:t>
            </a:r>
          </a:p>
          <a:p>
            <a:pPr marL="285750" indent="-285750" algn="just">
              <a:lnSpc>
                <a:spcPct val="150000"/>
              </a:lnSpc>
              <a:buFont typeface="Arial" panose="020B0604020202020204" pitchFamily="34" charset="0"/>
              <a:buChar char="•"/>
            </a:pPr>
            <a:r>
              <a:rPr lang="es-ES" sz="1400" dirty="0" smtClean="0">
                <a:solidFill>
                  <a:srgbClr val="4B6C73"/>
                </a:solidFill>
              </a:rPr>
              <a:t>Tienes 15 días de prueba para comprobar si cumple con tus necesidades y además 2 años de garantía ilimitada </a:t>
            </a:r>
          </a:p>
          <a:p>
            <a:pPr marL="285750" indent="-285750">
              <a:buFont typeface="Arial" panose="020B0604020202020204" pitchFamily="34" charset="0"/>
              <a:buChar char="•"/>
            </a:pPr>
            <a:endParaRPr lang="es-ES" sz="1600" dirty="0">
              <a:solidFill>
                <a:srgbClr val="4B6C73"/>
              </a:solidFill>
            </a:endParaRPr>
          </a:p>
        </p:txBody>
      </p:sp>
      <p:sp>
        <p:nvSpPr>
          <p:cNvPr id="2" name="Rectángulo redondeado 1"/>
          <p:cNvSpPr/>
          <p:nvPr/>
        </p:nvSpPr>
        <p:spPr>
          <a:xfrm>
            <a:off x="1811433" y="2351123"/>
            <a:ext cx="1724627" cy="421285"/>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66409" y="2378464"/>
            <a:ext cx="1614673" cy="369332"/>
          </a:xfrm>
          <a:prstGeom prst="rect">
            <a:avLst/>
          </a:prstGeom>
          <a:noFill/>
        </p:spPr>
        <p:txBody>
          <a:bodyPr wrap="square" rtlCol="0">
            <a:spAutoFit/>
          </a:bodyPr>
          <a:lstStyle/>
          <a:p>
            <a:pPr algn="ctr"/>
            <a:r>
              <a:rPr lang="es-ES" dirty="0" smtClean="0"/>
              <a:t>Nicolás, 28</a:t>
            </a:r>
            <a:endParaRPr lang="es-ES" dirty="0"/>
          </a:p>
        </p:txBody>
      </p:sp>
      <p:sp>
        <p:nvSpPr>
          <p:cNvPr id="14" name="Estrella de 7 puntas 13"/>
          <p:cNvSpPr/>
          <p:nvPr/>
        </p:nvSpPr>
        <p:spPr>
          <a:xfrm>
            <a:off x="4909693" y="1080577"/>
            <a:ext cx="1593251" cy="1479199"/>
          </a:xfrm>
          <a:prstGeom prst="star7">
            <a:avLst/>
          </a:prstGeom>
          <a:solidFill>
            <a:srgbClr val="C65A59"/>
          </a:solidFill>
          <a:ln>
            <a:solidFill>
              <a:srgbClr val="C65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CuadroTexto 14"/>
          <p:cNvSpPr txBox="1"/>
          <p:nvPr/>
        </p:nvSpPr>
        <p:spPr>
          <a:xfrm>
            <a:off x="5116309" y="1635510"/>
            <a:ext cx="1214744" cy="369332"/>
          </a:xfrm>
          <a:prstGeom prst="rect">
            <a:avLst/>
          </a:prstGeom>
          <a:noFill/>
        </p:spPr>
        <p:txBody>
          <a:bodyPr wrap="square" rtlCol="0">
            <a:spAutoFit/>
          </a:bodyPr>
          <a:lstStyle/>
          <a:p>
            <a:pPr algn="ctr"/>
            <a:r>
              <a:rPr lang="es-ES" b="1" dirty="0" smtClean="0"/>
              <a:t>¿Cómo?</a:t>
            </a:r>
            <a:endParaRPr lang="es-ES" b="1" dirty="0"/>
          </a:p>
        </p:txBody>
      </p:sp>
    </p:spTree>
    <p:extLst>
      <p:ext uri="{BB962C8B-B14F-4D97-AF65-F5344CB8AC3E}">
        <p14:creationId xmlns:p14="http://schemas.microsoft.com/office/powerpoint/2010/main" val="386433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5416276" y="903561"/>
            <a:ext cx="981075" cy="1162050"/>
          </a:xfrm>
          <a:prstGeom prst="rect">
            <a:avLst/>
          </a:prstGeom>
        </p:spPr>
      </p:pic>
      <p:sp>
        <p:nvSpPr>
          <p:cNvPr id="3" name="CuadroTexto 2"/>
          <p:cNvSpPr txBox="1"/>
          <p:nvPr/>
        </p:nvSpPr>
        <p:spPr>
          <a:xfrm>
            <a:off x="4020139" y="2065611"/>
            <a:ext cx="3773347" cy="369332"/>
          </a:xfrm>
          <a:prstGeom prst="rect">
            <a:avLst/>
          </a:prstGeom>
          <a:noFill/>
        </p:spPr>
        <p:txBody>
          <a:bodyPr wrap="square" rtlCol="0">
            <a:spAutoFit/>
          </a:bodyPr>
          <a:lstStyle/>
          <a:p>
            <a:pPr algn="ctr"/>
            <a:r>
              <a:rPr lang="es-ES" b="1" dirty="0" smtClean="0">
                <a:solidFill>
                  <a:srgbClr val="C65A59"/>
                </a:solidFill>
              </a:rPr>
              <a:t>NICOLÁS</a:t>
            </a:r>
            <a:endParaRPr lang="es-ES" b="1" dirty="0">
              <a:solidFill>
                <a:srgbClr val="C65A59"/>
              </a:solidFill>
            </a:endParaRPr>
          </a:p>
        </p:txBody>
      </p:sp>
      <p:sp>
        <p:nvSpPr>
          <p:cNvPr id="4" name="CuadroTexto 3"/>
          <p:cNvSpPr txBox="1"/>
          <p:nvPr/>
        </p:nvSpPr>
        <p:spPr>
          <a:xfrm>
            <a:off x="280430" y="759992"/>
            <a:ext cx="3773347" cy="369332"/>
          </a:xfrm>
          <a:prstGeom prst="rect">
            <a:avLst/>
          </a:prstGeom>
          <a:noFill/>
        </p:spPr>
        <p:txBody>
          <a:bodyPr wrap="square" rtlCol="0">
            <a:spAutoFit/>
          </a:bodyPr>
          <a:lstStyle/>
          <a:p>
            <a:pPr algn="ctr"/>
            <a:r>
              <a:rPr lang="es-ES" b="1" u="sng" dirty="0" smtClean="0">
                <a:solidFill>
                  <a:srgbClr val="C65A59"/>
                </a:solidFill>
              </a:rPr>
              <a:t>DATOS DEMOGRÁFICOS</a:t>
            </a:r>
            <a:endParaRPr lang="es-ES" b="1" u="sng" dirty="0">
              <a:solidFill>
                <a:srgbClr val="C65A59"/>
              </a:solidFill>
            </a:endParaRPr>
          </a:p>
        </p:txBody>
      </p:sp>
      <p:sp>
        <p:nvSpPr>
          <p:cNvPr id="5" name="CuadroTexto 4"/>
          <p:cNvSpPr txBox="1"/>
          <p:nvPr/>
        </p:nvSpPr>
        <p:spPr>
          <a:xfrm>
            <a:off x="246792" y="3175430"/>
            <a:ext cx="3773347" cy="369332"/>
          </a:xfrm>
          <a:prstGeom prst="rect">
            <a:avLst/>
          </a:prstGeom>
          <a:noFill/>
        </p:spPr>
        <p:txBody>
          <a:bodyPr wrap="square" rtlCol="0">
            <a:spAutoFit/>
          </a:bodyPr>
          <a:lstStyle/>
          <a:p>
            <a:pPr algn="ctr"/>
            <a:r>
              <a:rPr lang="es-ES" b="1" u="sng" dirty="0" smtClean="0">
                <a:solidFill>
                  <a:srgbClr val="C65A59"/>
                </a:solidFill>
              </a:rPr>
              <a:t>INTERESES</a:t>
            </a:r>
            <a:endParaRPr lang="es-ES" b="1" u="sng" dirty="0">
              <a:solidFill>
                <a:srgbClr val="C65A59"/>
              </a:solidFill>
            </a:endParaRPr>
          </a:p>
        </p:txBody>
      </p:sp>
      <p:sp>
        <p:nvSpPr>
          <p:cNvPr id="6" name="CuadroTexto 5"/>
          <p:cNvSpPr txBox="1"/>
          <p:nvPr/>
        </p:nvSpPr>
        <p:spPr>
          <a:xfrm>
            <a:off x="346940" y="1171584"/>
            <a:ext cx="3640325" cy="203132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Hombre, de 25 a 30 años, fotógrafo y de Madrid</a:t>
            </a:r>
          </a:p>
          <a:p>
            <a:pPr marL="285750" indent="-285750">
              <a:lnSpc>
                <a:spcPct val="150000"/>
              </a:lnSpc>
              <a:buFont typeface="Arial" panose="020B0604020202020204" pitchFamily="34" charset="0"/>
              <a:buChar char="•"/>
            </a:pPr>
            <a:r>
              <a:rPr lang="es-ES" sz="1400" dirty="0" smtClean="0">
                <a:solidFill>
                  <a:srgbClr val="4B6C73"/>
                </a:solidFill>
              </a:rPr>
              <a:t>Ingresos mensuales entre 1200 y 1500€ </a:t>
            </a:r>
          </a:p>
          <a:p>
            <a:pPr marL="285750" indent="-285750">
              <a:lnSpc>
                <a:spcPct val="150000"/>
              </a:lnSpc>
              <a:buFont typeface="Arial" panose="020B0604020202020204" pitchFamily="34" charset="0"/>
              <a:buChar char="•"/>
            </a:pPr>
            <a:r>
              <a:rPr lang="es-ES" sz="1400" dirty="0" smtClean="0">
                <a:solidFill>
                  <a:srgbClr val="4B6C73"/>
                </a:solidFill>
              </a:rPr>
              <a:t>Soltero y sin hijos, pero con pareja</a:t>
            </a:r>
          </a:p>
          <a:p>
            <a:pPr marL="285750" indent="-285750">
              <a:lnSpc>
                <a:spcPct val="150000"/>
              </a:lnSpc>
              <a:buFont typeface="Arial" panose="020B0604020202020204" pitchFamily="34" charset="0"/>
              <a:buChar char="•"/>
            </a:pPr>
            <a:r>
              <a:rPr lang="es-ES" sz="1400" dirty="0" smtClean="0">
                <a:solidFill>
                  <a:srgbClr val="4B6C73"/>
                </a:solidFill>
              </a:rPr>
              <a:t>Tiene estudios universitarios y es activo en RRSS</a:t>
            </a:r>
          </a:p>
        </p:txBody>
      </p:sp>
      <p:sp>
        <p:nvSpPr>
          <p:cNvPr id="7" name="CuadroTexto 6"/>
          <p:cNvSpPr txBox="1"/>
          <p:nvPr/>
        </p:nvSpPr>
        <p:spPr>
          <a:xfrm>
            <a:off x="385687" y="3592751"/>
            <a:ext cx="3495555" cy="73866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La fotografía y el mundo de la publicidad</a:t>
            </a:r>
          </a:p>
          <a:p>
            <a:pPr marL="285750" indent="-285750">
              <a:lnSpc>
                <a:spcPct val="150000"/>
              </a:lnSpc>
              <a:buFont typeface="Arial" panose="020B0604020202020204" pitchFamily="34" charset="0"/>
              <a:buChar char="•"/>
            </a:pPr>
            <a:r>
              <a:rPr lang="es-ES" sz="1400" dirty="0" smtClean="0">
                <a:solidFill>
                  <a:srgbClr val="4B6C73"/>
                </a:solidFill>
              </a:rPr>
              <a:t>El marketing digital y la tecnología</a:t>
            </a:r>
            <a:endParaRPr lang="es-ES" sz="1600" dirty="0">
              <a:solidFill>
                <a:srgbClr val="4B6C73"/>
              </a:solidFill>
            </a:endParaRPr>
          </a:p>
        </p:txBody>
      </p:sp>
      <p:sp>
        <p:nvSpPr>
          <p:cNvPr id="8" name="CuadroTexto 7"/>
          <p:cNvSpPr txBox="1"/>
          <p:nvPr/>
        </p:nvSpPr>
        <p:spPr>
          <a:xfrm>
            <a:off x="370104" y="4438789"/>
            <a:ext cx="3773347" cy="369332"/>
          </a:xfrm>
          <a:prstGeom prst="rect">
            <a:avLst/>
          </a:prstGeom>
          <a:noFill/>
        </p:spPr>
        <p:txBody>
          <a:bodyPr wrap="square" rtlCol="0">
            <a:spAutoFit/>
          </a:bodyPr>
          <a:lstStyle/>
          <a:p>
            <a:pPr algn="ctr"/>
            <a:r>
              <a:rPr lang="es-ES" b="1" u="sng" dirty="0" smtClean="0">
                <a:solidFill>
                  <a:srgbClr val="C65A59"/>
                </a:solidFill>
              </a:rPr>
              <a:t>IDENTIFICADORES</a:t>
            </a:r>
            <a:endParaRPr lang="es-ES" b="1" u="sng" dirty="0">
              <a:solidFill>
                <a:srgbClr val="C65A59"/>
              </a:solidFill>
            </a:endParaRPr>
          </a:p>
        </p:txBody>
      </p:sp>
      <p:sp>
        <p:nvSpPr>
          <p:cNvPr id="9" name="CuadroTexto 8"/>
          <p:cNvSpPr txBox="1"/>
          <p:nvPr/>
        </p:nvSpPr>
        <p:spPr>
          <a:xfrm>
            <a:off x="346942" y="4856110"/>
            <a:ext cx="3796509" cy="138499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Es tranquilo, agradable y a la última en tecnología</a:t>
            </a:r>
          </a:p>
          <a:p>
            <a:pPr marL="285750" indent="-285750">
              <a:lnSpc>
                <a:spcPct val="150000"/>
              </a:lnSpc>
              <a:buFont typeface="Arial" panose="020B0604020202020204" pitchFamily="34" charset="0"/>
              <a:buChar char="•"/>
            </a:pPr>
            <a:r>
              <a:rPr lang="es-ES" sz="1400" dirty="0" smtClean="0">
                <a:solidFill>
                  <a:srgbClr val="4B6C73"/>
                </a:solidFill>
              </a:rPr>
              <a:t>Utiliza mucho el móvil y su perfil de IG</a:t>
            </a:r>
          </a:p>
          <a:p>
            <a:pPr marL="285750" indent="-285750">
              <a:lnSpc>
                <a:spcPct val="150000"/>
              </a:lnSpc>
              <a:buFont typeface="Arial" panose="020B0604020202020204" pitchFamily="34" charset="0"/>
              <a:buChar char="•"/>
            </a:pPr>
            <a:r>
              <a:rPr lang="es-ES" sz="1400" dirty="0" smtClean="0">
                <a:solidFill>
                  <a:srgbClr val="4B6C73"/>
                </a:solidFill>
              </a:rPr>
              <a:t>Siempre envía sus presupuestos por email</a:t>
            </a:r>
            <a:endParaRPr lang="es-ES" sz="1600" dirty="0">
              <a:solidFill>
                <a:srgbClr val="4B6C73"/>
              </a:solidFill>
            </a:endParaRPr>
          </a:p>
        </p:txBody>
      </p:sp>
      <p:sp>
        <p:nvSpPr>
          <p:cNvPr id="10" name="CuadroTexto 9"/>
          <p:cNvSpPr txBox="1"/>
          <p:nvPr/>
        </p:nvSpPr>
        <p:spPr>
          <a:xfrm>
            <a:off x="4143451" y="3908676"/>
            <a:ext cx="3773347" cy="369332"/>
          </a:xfrm>
          <a:prstGeom prst="rect">
            <a:avLst/>
          </a:prstGeom>
          <a:noFill/>
        </p:spPr>
        <p:txBody>
          <a:bodyPr wrap="square" rtlCol="0">
            <a:spAutoFit/>
          </a:bodyPr>
          <a:lstStyle/>
          <a:p>
            <a:pPr algn="ctr"/>
            <a:r>
              <a:rPr lang="es-ES" b="1" u="sng" dirty="0" smtClean="0">
                <a:solidFill>
                  <a:srgbClr val="C65A59"/>
                </a:solidFill>
              </a:rPr>
              <a:t>OBJETIVOS</a:t>
            </a:r>
            <a:endParaRPr lang="es-ES" b="1" u="sng" dirty="0">
              <a:solidFill>
                <a:srgbClr val="C65A59"/>
              </a:solidFill>
            </a:endParaRPr>
          </a:p>
        </p:txBody>
      </p:sp>
      <p:sp>
        <p:nvSpPr>
          <p:cNvPr id="11" name="CuadroTexto 10"/>
          <p:cNvSpPr txBox="1"/>
          <p:nvPr/>
        </p:nvSpPr>
        <p:spPr>
          <a:xfrm>
            <a:off x="4762225" y="4331415"/>
            <a:ext cx="2535798" cy="1061829"/>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ES" sz="1400" dirty="0" smtClean="0">
                <a:solidFill>
                  <a:srgbClr val="4B6C73"/>
                </a:solidFill>
              </a:rPr>
              <a:t>Montar su propio estudio de fotografía profesional y vivir de ello al 100%</a:t>
            </a:r>
            <a:endParaRPr lang="es-ES" sz="1600" dirty="0">
              <a:solidFill>
                <a:srgbClr val="4B6C73"/>
              </a:solidFill>
            </a:endParaRPr>
          </a:p>
        </p:txBody>
      </p:sp>
      <p:sp>
        <p:nvSpPr>
          <p:cNvPr id="12" name="CuadroTexto 11"/>
          <p:cNvSpPr txBox="1"/>
          <p:nvPr/>
        </p:nvSpPr>
        <p:spPr>
          <a:xfrm>
            <a:off x="7916798" y="759992"/>
            <a:ext cx="3773347" cy="369332"/>
          </a:xfrm>
          <a:prstGeom prst="rect">
            <a:avLst/>
          </a:prstGeom>
          <a:noFill/>
        </p:spPr>
        <p:txBody>
          <a:bodyPr wrap="square" rtlCol="0">
            <a:spAutoFit/>
          </a:bodyPr>
          <a:lstStyle/>
          <a:p>
            <a:pPr algn="ctr"/>
            <a:r>
              <a:rPr lang="es-ES" b="1" u="sng" dirty="0" smtClean="0">
                <a:solidFill>
                  <a:srgbClr val="C65A59"/>
                </a:solidFill>
              </a:rPr>
              <a:t>LE MOTIVA</a:t>
            </a:r>
            <a:endParaRPr lang="es-ES" b="1" u="sng" dirty="0">
              <a:solidFill>
                <a:srgbClr val="C65A59"/>
              </a:solidFill>
            </a:endParaRPr>
          </a:p>
        </p:txBody>
      </p:sp>
      <p:sp>
        <p:nvSpPr>
          <p:cNvPr id="13" name="CuadroTexto 12"/>
          <p:cNvSpPr txBox="1"/>
          <p:nvPr/>
        </p:nvSpPr>
        <p:spPr>
          <a:xfrm>
            <a:off x="7865994" y="1165140"/>
            <a:ext cx="4064288" cy="130805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Descubrir nuevos productos, aplicaciones tecnológicas, aprender nuevas técnicas y seguir desarrollándose como profesional</a:t>
            </a:r>
          </a:p>
          <a:p>
            <a:pPr marL="285750" indent="-285750">
              <a:buFont typeface="Arial" panose="020B0604020202020204" pitchFamily="34" charset="0"/>
              <a:buChar char="•"/>
            </a:pPr>
            <a:endParaRPr lang="es-ES" sz="1600" dirty="0">
              <a:solidFill>
                <a:srgbClr val="4B6C73"/>
              </a:solidFill>
            </a:endParaRPr>
          </a:p>
        </p:txBody>
      </p:sp>
      <p:sp>
        <p:nvSpPr>
          <p:cNvPr id="14" name="CuadroTexto 13"/>
          <p:cNvSpPr txBox="1"/>
          <p:nvPr/>
        </p:nvSpPr>
        <p:spPr>
          <a:xfrm>
            <a:off x="8050791" y="2619027"/>
            <a:ext cx="3773347" cy="369332"/>
          </a:xfrm>
          <a:prstGeom prst="rect">
            <a:avLst/>
          </a:prstGeom>
          <a:noFill/>
        </p:spPr>
        <p:txBody>
          <a:bodyPr wrap="square" rtlCol="0">
            <a:spAutoFit/>
          </a:bodyPr>
          <a:lstStyle/>
          <a:p>
            <a:pPr algn="ctr"/>
            <a:r>
              <a:rPr lang="es-ES" b="1" u="sng" dirty="0" smtClean="0">
                <a:solidFill>
                  <a:srgbClr val="C65A59"/>
                </a:solidFill>
              </a:rPr>
              <a:t>LE DESMOTIVA</a:t>
            </a:r>
            <a:endParaRPr lang="es-ES" b="1" u="sng" dirty="0">
              <a:solidFill>
                <a:srgbClr val="C65A59"/>
              </a:solidFill>
            </a:endParaRPr>
          </a:p>
        </p:txBody>
      </p:sp>
      <p:sp>
        <p:nvSpPr>
          <p:cNvPr id="15" name="CuadroTexto 14"/>
          <p:cNvSpPr txBox="1"/>
          <p:nvPr/>
        </p:nvSpPr>
        <p:spPr>
          <a:xfrm>
            <a:off x="7865994" y="2954568"/>
            <a:ext cx="3495555" cy="1028423"/>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ES" sz="1400" dirty="0" smtClean="0">
                <a:solidFill>
                  <a:srgbClr val="4B6C73"/>
                </a:solidFill>
              </a:rPr>
              <a:t>Que los productos y la formación sean caros y además no haya mucha oferta de formación online.</a:t>
            </a:r>
          </a:p>
        </p:txBody>
      </p:sp>
      <p:sp>
        <p:nvSpPr>
          <p:cNvPr id="16" name="CuadroTexto 15"/>
          <p:cNvSpPr txBox="1"/>
          <p:nvPr/>
        </p:nvSpPr>
        <p:spPr>
          <a:xfrm>
            <a:off x="8050791" y="4438789"/>
            <a:ext cx="3773347" cy="369332"/>
          </a:xfrm>
          <a:prstGeom prst="rect">
            <a:avLst/>
          </a:prstGeom>
          <a:noFill/>
        </p:spPr>
        <p:txBody>
          <a:bodyPr wrap="square" rtlCol="0">
            <a:spAutoFit/>
          </a:bodyPr>
          <a:lstStyle/>
          <a:p>
            <a:pPr algn="ctr"/>
            <a:r>
              <a:rPr lang="es-ES" b="1" u="sng" dirty="0" smtClean="0">
                <a:solidFill>
                  <a:srgbClr val="C65A59"/>
                </a:solidFill>
              </a:rPr>
              <a:t>MARKETING Y VENTAS</a:t>
            </a:r>
            <a:endParaRPr lang="es-ES" b="1" u="sng" dirty="0">
              <a:solidFill>
                <a:srgbClr val="C65A59"/>
              </a:solidFill>
            </a:endParaRPr>
          </a:p>
        </p:txBody>
      </p:sp>
      <p:sp>
        <p:nvSpPr>
          <p:cNvPr id="17" name="CuadroTexto 16"/>
          <p:cNvSpPr txBox="1"/>
          <p:nvPr/>
        </p:nvSpPr>
        <p:spPr>
          <a:xfrm>
            <a:off x="7916797" y="4856110"/>
            <a:ext cx="3796508" cy="130805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s-ES" sz="1400" dirty="0" smtClean="0">
                <a:solidFill>
                  <a:srgbClr val="4B6C73"/>
                </a:solidFill>
              </a:rPr>
              <a:t>Se trata de un producto que dará respuesta a sus necesidades, con 15 días de periodo de prueba y 2 años de garantía.</a:t>
            </a:r>
          </a:p>
          <a:p>
            <a:pPr marL="285750" indent="-285750">
              <a:buFont typeface="Arial" panose="020B0604020202020204" pitchFamily="34" charset="0"/>
              <a:buChar char="•"/>
            </a:pPr>
            <a:endParaRPr lang="es-ES" sz="1600" dirty="0">
              <a:solidFill>
                <a:srgbClr val="4B6C73"/>
              </a:solidFill>
            </a:endParaRPr>
          </a:p>
        </p:txBody>
      </p:sp>
      <p:sp>
        <p:nvSpPr>
          <p:cNvPr id="18" name="CuadroTexto 17"/>
          <p:cNvSpPr txBox="1"/>
          <p:nvPr/>
        </p:nvSpPr>
        <p:spPr>
          <a:xfrm>
            <a:off x="3292179" y="449816"/>
            <a:ext cx="5475890" cy="369332"/>
          </a:xfrm>
          <a:prstGeom prst="rect">
            <a:avLst/>
          </a:prstGeom>
          <a:noFill/>
        </p:spPr>
        <p:txBody>
          <a:bodyPr wrap="square" rtlCol="0">
            <a:spAutoFit/>
          </a:bodyPr>
          <a:lstStyle/>
          <a:p>
            <a:pPr algn="ctr"/>
            <a:r>
              <a:rPr lang="es-ES" b="1" dirty="0" smtClean="0"/>
              <a:t>RESUMEN BUYER PERSONA</a:t>
            </a:r>
            <a:endParaRPr lang="es-ES" b="1" dirty="0"/>
          </a:p>
        </p:txBody>
      </p:sp>
    </p:spTree>
    <p:extLst>
      <p:ext uri="{BB962C8B-B14F-4D97-AF65-F5344CB8AC3E}">
        <p14:creationId xmlns:p14="http://schemas.microsoft.com/office/powerpoint/2010/main" val="256152465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1415</Words>
  <Application>Microsoft Office PowerPoint</Application>
  <PresentationFormat>Panorámica</PresentationFormat>
  <Paragraphs>140</Paragraphs>
  <Slides>9</Slides>
  <Notes>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Malgun Gothic Semilight</vt:lpstr>
      <vt:lpstr>Arial</vt:lpstr>
      <vt:lpstr>Calibri</vt:lpstr>
      <vt:lpstr>Calibri Light</vt:lpstr>
      <vt:lpstr>Titillium Web</vt:lpstr>
      <vt:lpstr>Tema de Office</vt:lpstr>
      <vt:lpstr>Presentación de PowerPoint</vt:lpstr>
      <vt:lpstr>CONSEJOS PARA DEFINIR A TU BUYER PERSONA</vt:lpstr>
      <vt:lpstr>¿QUÉ Y A QUIÉN PREGUNTAR?</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Roberto Fraga</dc:creator>
  <cp:lastModifiedBy>Roberto Fraga</cp:lastModifiedBy>
  <cp:revision>18</cp:revision>
  <dcterms:created xsi:type="dcterms:W3CDTF">2020-07-07T15:32:33Z</dcterms:created>
  <dcterms:modified xsi:type="dcterms:W3CDTF">2020-07-17T11:42:31Z</dcterms:modified>
</cp:coreProperties>
</file>